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89" r:id="rId3"/>
    <p:sldId id="268" r:id="rId4"/>
    <p:sldId id="314" r:id="rId5"/>
    <p:sldId id="315" r:id="rId6"/>
    <p:sldId id="368" r:id="rId7"/>
    <p:sldId id="370" r:id="rId8"/>
    <p:sldId id="371" r:id="rId9"/>
    <p:sldId id="372" r:id="rId10"/>
    <p:sldId id="373" r:id="rId11"/>
    <p:sldId id="316" r:id="rId12"/>
    <p:sldId id="319" r:id="rId13"/>
    <p:sldId id="317" r:id="rId14"/>
    <p:sldId id="318" r:id="rId15"/>
    <p:sldId id="375" r:id="rId16"/>
    <p:sldId id="377" r:id="rId17"/>
    <p:sldId id="376" r:id="rId18"/>
    <p:sldId id="378" r:id="rId19"/>
    <p:sldId id="380" r:id="rId20"/>
    <p:sldId id="382" r:id="rId21"/>
    <p:sldId id="383" r:id="rId22"/>
    <p:sldId id="298" r:id="rId23"/>
    <p:sldId id="299" r:id="rId24"/>
    <p:sldId id="346" r:id="rId25"/>
    <p:sldId id="345" r:id="rId26"/>
    <p:sldId id="301" r:id="rId27"/>
    <p:sldId id="362" r:id="rId28"/>
    <p:sldId id="366" r:id="rId29"/>
    <p:sldId id="365" r:id="rId30"/>
    <p:sldId id="363" r:id="rId31"/>
    <p:sldId id="279" r:id="rId32"/>
  </p:sldIdLst>
  <p:sldSz cx="9145270" cy="5144770"/>
  <p:notesSz cx="6858000" cy="9144000"/>
  <p:custDataLst>
    <p:tags r:id="rId39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5E6"/>
    <a:srgbClr val="E7DCE6"/>
    <a:srgbClr val="E45A61"/>
    <a:srgbClr val="B01D23"/>
    <a:srgbClr val="E24A51"/>
    <a:srgbClr val="D4222A"/>
    <a:srgbClr val="E50023"/>
    <a:srgbClr val="B01F2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5" y="96"/>
      </p:cViewPr>
      <p:guideLst>
        <p:guide orient="horz" pos="438"/>
        <p:guide orient="horz" pos="2991"/>
        <p:guide orient="horz" pos="481"/>
        <p:guide orient="horz" pos="124"/>
        <p:guide pos="4920"/>
        <p:guide pos="176"/>
        <p:guide pos="5652"/>
        <p:guide pos="4848"/>
        <p:guide orient="horz" pos="2915"/>
        <p:guide orient="horz" pos="753"/>
        <p:guide orient="horz" pos="238"/>
        <p:guide orient="horz" pos="2761"/>
        <p:guide orient="horz" pos="2992"/>
        <p:guide orient="horz" pos="126"/>
        <p:guide orient="horz" pos="284"/>
        <p:guide pos="4652"/>
        <p:guide pos="1280"/>
        <p:guide pos="49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7.xml"/><Relationship Id="rId38" Type="http://schemas.openxmlformats.org/officeDocument/2006/relationships/customXml" Target="../customXml/item1.xml"/><Relationship Id="rId37" Type="http://schemas.openxmlformats.org/officeDocument/2006/relationships/customXmlProps" Target="../customXml/itemProps6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20D5-F9DD-4389-A6C8-003AD8986E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3DFB6-85F9-4DDA-8646-9184AE5C78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42925" y="1081718"/>
            <a:ext cx="7305675" cy="480382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单击此处编辑母标副标题样式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42925" y="2628900"/>
            <a:ext cx="6859191" cy="452009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dirty="0"/>
              <a:t>撰写部门及人员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3083879"/>
            <a:ext cx="3533775" cy="2381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撰写日期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1562101"/>
            <a:ext cx="7305675" cy="76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单击此处编辑母版主标题样式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609600" y="2430451"/>
            <a:ext cx="1127536" cy="45719"/>
            <a:chOff x="-1970040" y="2974116"/>
            <a:chExt cx="5894341" cy="252704"/>
          </a:xfrm>
        </p:grpSpPr>
        <p:sp>
          <p:nvSpPr>
            <p:cNvPr id="14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3" name="梯形 12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418509"/>
            <a:ext cx="1400174" cy="4297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19" y="926304"/>
            <a:ext cx="4200469" cy="4218784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133350" y="721"/>
            <a:ext cx="471282" cy="71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-291196" y="291196"/>
            <a:ext cx="653405" cy="71013"/>
            <a:chOff x="2089660" y="2974116"/>
            <a:chExt cx="1834640" cy="252717"/>
          </a:xfrm>
          <a:solidFill>
            <a:srgbClr val="B01D23"/>
          </a:solidFill>
        </p:grpSpPr>
        <p:sp>
          <p:nvSpPr>
            <p:cNvPr id="10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2089660" y="2974116"/>
              <a:ext cx="16298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1" name="梯形 10"/>
            <p:cNvSpPr/>
            <p:nvPr userDrawn="1"/>
          </p:nvSpPr>
          <p:spPr>
            <a:xfrm>
              <a:off x="3433762" y="2974128"/>
              <a:ext cx="490538" cy="252705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551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四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 rot="5400000">
            <a:off x="-291196" y="291196"/>
            <a:ext cx="653405" cy="71013"/>
            <a:chOff x="2089660" y="2974116"/>
            <a:chExt cx="1834640" cy="252717"/>
          </a:xfrm>
          <a:solidFill>
            <a:srgbClr val="B01D23"/>
          </a:solidFill>
        </p:grpSpPr>
        <p:sp>
          <p:nvSpPr>
            <p:cNvPr id="17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2089660" y="2974116"/>
              <a:ext cx="16298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8" name="梯形 17"/>
            <p:cNvSpPr/>
            <p:nvPr userDrawn="1"/>
          </p:nvSpPr>
          <p:spPr>
            <a:xfrm>
              <a:off x="3433762" y="2974128"/>
              <a:ext cx="490538" cy="252705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551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19" y="926304"/>
            <a:ext cx="4200468" cy="42187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07" y="3362325"/>
            <a:ext cx="2258955" cy="69327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47725" y="103088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安全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47725" y="155869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易用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47725" y="208650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全能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47725" y="2614311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可靠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762125" y="261431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762125" y="103088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62125" y="155869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Usable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762125" y="208650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69" y="1628303"/>
            <a:ext cx="2258955" cy="69327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105819" y="2689020"/>
            <a:ext cx="4933950" cy="648397"/>
            <a:chOff x="1762125" y="3165270"/>
            <a:chExt cx="4933950" cy="648397"/>
          </a:xfrm>
        </p:grpSpPr>
        <p:sp>
          <p:nvSpPr>
            <p:cNvPr id="3" name="TextBox 2"/>
            <p:cNvSpPr txBox="1"/>
            <p:nvPr userDrawn="1"/>
          </p:nvSpPr>
          <p:spPr>
            <a:xfrm>
              <a:off x="21240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安全</a:t>
              </a:r>
              <a:endPara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33178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易用</a:t>
              </a:r>
              <a:endPara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5116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全能</a:t>
              </a:r>
              <a:endPara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7054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可靠</a:t>
              </a:r>
              <a:endPara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3435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Available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7621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Secure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9559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Usable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1497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Multiple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8120" y="461771"/>
            <a:ext cx="1423121" cy="50014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2800" b="1" spc="3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  <a:endParaRPr lang="zh-CN" altLang="en-US" sz="2800" b="1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1988879" y="1476479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1988879" y="195136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sz="half" idx="13"/>
          </p:nvPr>
        </p:nvSpPr>
        <p:spPr>
          <a:xfrm>
            <a:off x="1988879" y="242625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内容占位符 2"/>
          <p:cNvSpPr>
            <a:spLocks noGrp="1"/>
          </p:cNvSpPr>
          <p:nvPr>
            <p:ph sz="half" idx="14"/>
          </p:nvPr>
        </p:nvSpPr>
        <p:spPr>
          <a:xfrm>
            <a:off x="1988879" y="290113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sz="half" idx="15"/>
          </p:nvPr>
        </p:nvSpPr>
        <p:spPr>
          <a:xfrm>
            <a:off x="1988879" y="3376021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sz="half" idx="16"/>
          </p:nvPr>
        </p:nvSpPr>
        <p:spPr>
          <a:xfrm>
            <a:off x="1988879" y="3850904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框 2"/>
          <p:cNvSpPr txBox="1"/>
          <p:nvPr userDrawn="1"/>
        </p:nvSpPr>
        <p:spPr>
          <a:xfrm>
            <a:off x="457170" y="933236"/>
            <a:ext cx="1423121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altLang="zh-CN" sz="1600" b="0" spc="300" dirty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en-US" altLang="zh-CN" sz="1600" b="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12" name="文本框 2"/>
          <p:cNvSpPr txBox="1"/>
          <p:nvPr userDrawn="1"/>
        </p:nvSpPr>
        <p:spPr>
          <a:xfrm>
            <a:off x="438120" y="461771"/>
            <a:ext cx="1423121" cy="50014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2800" b="1" spc="300" dirty="0">
                <a:solidFill>
                  <a:srgbClr val="B01D23"/>
                </a:solidFill>
                <a:latin typeface="+mn-ea"/>
                <a:ea typeface="+mn-ea"/>
              </a:rPr>
              <a:t>目录</a:t>
            </a:r>
            <a:endParaRPr lang="zh-CN" altLang="en-US" sz="2800" b="1" spc="300" dirty="0">
              <a:solidFill>
                <a:srgbClr val="B01D23"/>
              </a:solidFill>
              <a:latin typeface="+mn-ea"/>
              <a:ea typeface="+mn-ea"/>
            </a:endParaRPr>
          </a:p>
        </p:txBody>
      </p:sp>
      <p:sp>
        <p:nvSpPr>
          <p:cNvPr id="13" name="文本框 2"/>
          <p:cNvSpPr txBox="1"/>
          <p:nvPr userDrawn="1"/>
        </p:nvSpPr>
        <p:spPr>
          <a:xfrm>
            <a:off x="457170" y="933236"/>
            <a:ext cx="1423121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altLang="zh-CN" sz="1600" b="0" spc="300" dirty="0">
                <a:solidFill>
                  <a:srgbClr val="B01D23"/>
                </a:solidFill>
                <a:latin typeface="+mn-ea"/>
                <a:ea typeface="+mn-ea"/>
              </a:rPr>
              <a:t>Contents</a:t>
            </a:r>
            <a:endParaRPr lang="en-US" altLang="zh-CN" sz="1600" b="0" spc="300" dirty="0">
              <a:solidFill>
                <a:srgbClr val="B01D23"/>
              </a:solidFill>
              <a:latin typeface="+mn-ea"/>
              <a:ea typeface="+mn-ea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1988879" y="1476479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sz="half" idx="12"/>
          </p:nvPr>
        </p:nvSpPr>
        <p:spPr>
          <a:xfrm>
            <a:off x="1988879" y="195136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sz="half" idx="13"/>
          </p:nvPr>
        </p:nvSpPr>
        <p:spPr>
          <a:xfrm>
            <a:off x="1988879" y="242625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sz="half" idx="14"/>
          </p:nvPr>
        </p:nvSpPr>
        <p:spPr>
          <a:xfrm>
            <a:off x="1988879" y="290113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0" name="内容占位符 2"/>
          <p:cNvSpPr>
            <a:spLocks noGrp="1"/>
          </p:cNvSpPr>
          <p:nvPr>
            <p:ph sz="half" idx="15"/>
          </p:nvPr>
        </p:nvSpPr>
        <p:spPr>
          <a:xfrm>
            <a:off x="1988879" y="3376021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1" name="内容占位符 2"/>
          <p:cNvSpPr>
            <a:spLocks noGrp="1"/>
          </p:cNvSpPr>
          <p:nvPr>
            <p:ph sz="half" idx="16"/>
          </p:nvPr>
        </p:nvSpPr>
        <p:spPr>
          <a:xfrm>
            <a:off x="1988879" y="3850904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541079" y="1692532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541079" y="2186468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09063" y="2638888"/>
            <a:ext cx="1127536" cy="45719"/>
            <a:chOff x="-1970040" y="2974116"/>
            <a:chExt cx="5894341" cy="252704"/>
          </a:xfrm>
        </p:grpSpPr>
        <p:sp>
          <p:nvSpPr>
            <p:cNvPr id="14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5" name="梯形 14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541079" y="1692532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2"/>
          </p:nvPr>
        </p:nvSpPr>
        <p:spPr>
          <a:xfrm>
            <a:off x="541079" y="2186468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09063" y="2638888"/>
            <a:ext cx="1127536" cy="45719"/>
            <a:chOff x="-1970040" y="2974116"/>
            <a:chExt cx="5894341" cy="252704"/>
          </a:xfrm>
          <a:solidFill>
            <a:srgbClr val="B01D23"/>
          </a:solidFill>
        </p:grpSpPr>
        <p:sp>
          <p:nvSpPr>
            <p:cNvPr id="12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梯形 12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8" cy="51443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846797" y="0"/>
            <a:ext cx="1275415" cy="621413"/>
            <a:chOff x="3433763" y="2974116"/>
            <a:chExt cx="490538" cy="252704"/>
          </a:xfrm>
          <a:solidFill>
            <a:srgbClr val="B01D23"/>
          </a:solidFill>
        </p:grpSpPr>
        <p:sp>
          <p:nvSpPr>
            <p:cNvPr id="10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3433763" y="2974116"/>
              <a:ext cx="285750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1" name="梯形 10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二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8" cy="514439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846797" y="0"/>
            <a:ext cx="1275415" cy="621413"/>
            <a:chOff x="3433763" y="2974116"/>
            <a:chExt cx="490538" cy="252704"/>
          </a:xfrm>
          <a:solidFill>
            <a:srgbClr val="B01D23"/>
          </a:solidFill>
        </p:grpSpPr>
        <p:sp>
          <p:nvSpPr>
            <p:cNvPr id="18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3433763" y="2974116"/>
              <a:ext cx="285750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9" name="梯形 18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等腰三角形 2"/>
          <p:cNvSpPr/>
          <p:nvPr userDrawn="1"/>
        </p:nvSpPr>
        <p:spPr>
          <a:xfrm rot="5400000">
            <a:off x="0" y="91942"/>
            <a:ext cx="468000" cy="468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38000">
                <a:schemeClr val="bg1">
                  <a:lumMod val="8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二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0" y="91942"/>
            <a:ext cx="468000" cy="468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38000">
                <a:schemeClr val="bg1">
                  <a:lumMod val="8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6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tags" Target="../tags/tag5.xml"/><Relationship Id="rId2" Type="http://schemas.openxmlformats.org/officeDocument/2006/relationships/image" Target="../media/image58.png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tags" Target="../tags/tag3.xml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" Type="http://schemas.openxmlformats.org/officeDocument/2006/relationships/image" Target="../media/image13.jpe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BIOS-</a:t>
            </a:r>
            <a:r>
              <a:rPr lang="zh-CN" altLang="en-US" dirty="0"/>
              <a:t>黄云龙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2021/08/11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串口重定向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主板串口介绍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52DB16</a:t>
            </a:r>
            <a:endParaRPr lang="en-US" dirty="0"/>
          </a:p>
        </p:txBody>
      </p:sp>
      <p:pic>
        <p:nvPicPr>
          <p:cNvPr id="8" name="内容占位符 7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6195695" y="1195705"/>
            <a:ext cx="2893695" cy="1471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67970" y="2697480"/>
            <a:ext cx="2893060" cy="1528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81350" y="2697480"/>
            <a:ext cx="3003550" cy="1528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200140" y="2687320"/>
            <a:ext cx="2883535" cy="14865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655" y="1175385"/>
            <a:ext cx="2949575" cy="15106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25" y="1160780"/>
            <a:ext cx="2907665" cy="14954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67715" y="4316730"/>
            <a:ext cx="1453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CPU UART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9090" y="4220210"/>
            <a:ext cx="1453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BMC UART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17105" y="4220210"/>
            <a:ext cx="2078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DB9 COM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口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970" y="679450"/>
            <a:ext cx="3779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52DB16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串口电路图与实物图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52DB16 CPU UART </a:t>
            </a:r>
            <a:endParaRPr lang="en-US" altLang="zh-CN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445770" y="781685"/>
            <a:ext cx="4610100" cy="1579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2381885"/>
            <a:ext cx="4625975" cy="2656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70" y="781685"/>
            <a:ext cx="3977640" cy="1055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110" y="1837055"/>
            <a:ext cx="3977640" cy="523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870" y="2381885"/>
            <a:ext cx="3992880" cy="1724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9690" y="4260215"/>
            <a:ext cx="35109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CPU UART1 </a:t>
            </a:r>
            <a:r>
              <a:rPr lang="zh-CN" altLang="en-US"/>
              <a:t>连接到</a:t>
            </a:r>
            <a:r>
              <a:rPr lang="en-US" altLang="zh-CN"/>
              <a:t> SOL Switch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1148715" y="2107565"/>
            <a:ext cx="91440" cy="128778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519170" y="2884170"/>
            <a:ext cx="254635" cy="30924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383280" y="4176395"/>
            <a:ext cx="433705" cy="39052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639820" y="2654300"/>
            <a:ext cx="136144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BMC SOL UART3</a:t>
            </a:r>
            <a:endParaRPr lang="en-US" altLang="zh-CN" sz="900"/>
          </a:p>
        </p:txBody>
      </p:sp>
      <p:sp>
        <p:nvSpPr>
          <p:cNvPr id="14" name="文本框 13"/>
          <p:cNvSpPr txBox="1"/>
          <p:nvPr/>
        </p:nvSpPr>
        <p:spPr>
          <a:xfrm>
            <a:off x="3074035" y="4611370"/>
            <a:ext cx="8470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3Pin串</a:t>
            </a:r>
            <a:r>
              <a:rPr lang="zh-CN" altLang="en-US" sz="900"/>
              <a:t>口</a:t>
            </a:r>
            <a:endParaRPr lang="zh-CN" altLang="en-US" sz="90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2231390" y="3912870"/>
            <a:ext cx="163830" cy="57467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41755" y="4566920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通过拨码切换</a:t>
            </a:r>
            <a:r>
              <a:rPr lang="en-US" altLang="zh-CN" sz="900"/>
              <a:t>CPU UART </a:t>
            </a:r>
            <a:r>
              <a:rPr lang="zh-CN" altLang="en-US" sz="900"/>
              <a:t>和</a:t>
            </a:r>
            <a:r>
              <a:rPr lang="en-US" altLang="zh-CN" sz="900"/>
              <a:t>3PIN </a:t>
            </a:r>
            <a:r>
              <a:rPr lang="zh-CN" altLang="en-US" sz="900"/>
              <a:t>还是</a:t>
            </a:r>
            <a:r>
              <a:rPr lang="en-US" altLang="zh-CN" sz="900"/>
              <a:t>SOL </a:t>
            </a:r>
            <a:r>
              <a:rPr lang="zh-CN" altLang="en-US" sz="900"/>
              <a:t>通信</a:t>
            </a:r>
            <a:endParaRPr lang="zh-CN" altLang="en-US"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52DB16 CPU </a:t>
            </a:r>
            <a:r>
              <a:rPr lang="en-US" dirty="0"/>
              <a:t>UART</a:t>
            </a:r>
            <a:endParaRPr lang="en-US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4347210" y="695960"/>
            <a:ext cx="4798695" cy="2181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215"/>
            <a:ext cx="4347845" cy="21024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10" y="2877820"/>
            <a:ext cx="4798695" cy="2267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7335"/>
            <a:ext cx="4347210" cy="233743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3412490" y="2248535"/>
            <a:ext cx="1944370" cy="14097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299460" y="4142105"/>
            <a:ext cx="1607820" cy="9144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434590" y="450215"/>
            <a:ext cx="23818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通过</a:t>
            </a:r>
            <a:r>
              <a:rPr lang="en-US" altLang="zh-CN"/>
              <a:t>CPLD</a:t>
            </a:r>
            <a:r>
              <a:rPr lang="zh-CN" altLang="en-US"/>
              <a:t>切换串口输出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52DB16 BMC </a:t>
            </a:r>
            <a:r>
              <a:rPr lang="en-US" dirty="0">
                <a:sym typeface="+mn-ea"/>
              </a:rPr>
              <a:t>UART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0275" y="1217295"/>
            <a:ext cx="4404360" cy="2980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85"/>
            <a:ext cx="4740275" cy="29673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449070" y="4355465"/>
            <a:ext cx="1401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BMC UART</a:t>
            </a:r>
            <a:endParaRPr lang="en-US" altLang="zh-CN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2748915" y="2502535"/>
            <a:ext cx="2127885" cy="12827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852285" y="4286250"/>
            <a:ext cx="608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DB9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52DB16 </a:t>
            </a:r>
            <a:r>
              <a:rPr lang="zh-CN" altLang="en-US" dirty="0">
                <a:sym typeface="+mn-ea"/>
              </a:rPr>
              <a:t>串口</a:t>
            </a:r>
            <a:endParaRPr lang="zh-CN" altLang="en-US" dirty="0">
              <a:sym typeface="+mn-ea"/>
            </a:endParaRPr>
          </a:p>
        </p:txBody>
      </p:sp>
      <p:pic>
        <p:nvPicPr>
          <p:cNvPr id="9" name="ECB019B1-382A-4266-B25C-5B523AA43C14-1" descr="C:/Users/13921/AppData/Local/Temp/wpp.kkScBT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653" y="312420"/>
            <a:ext cx="6196330" cy="45192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40735" y="4420235"/>
            <a:ext cx="17373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52DB16</a:t>
            </a:r>
            <a:r>
              <a:rPr lang="zh-CN" altLang="en-US"/>
              <a:t>串口连接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AST2500 UART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7055" y="1550035"/>
            <a:ext cx="5257800" cy="348043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57505" y="657225"/>
            <a:ext cx="86836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Support 5 UART controllers and 6 UART IO interfaces, each UART controller can be directed to any</a:t>
            </a:r>
            <a:endParaRPr lang="zh-CN" altLang="en-US" sz="1200"/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sym typeface="+mn-ea"/>
              </a:rPr>
              <a:t>      </a:t>
            </a:r>
            <a:r>
              <a:rPr lang="zh-CN" altLang="en-US" sz="1200">
                <a:sym typeface="+mn-ea"/>
              </a:rPr>
              <a:t>UART IO interface</a:t>
            </a:r>
            <a:endParaRPr lang="zh-CN" altLang="en-US" sz="12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Support 5 sets UART IO interface with full flow control pins, and 1 set with Tx/Rx only for firmware console • Support 4 UART controllers that can be redirected to be controlled by LPC bus as physical UARTs of</a:t>
            </a:r>
            <a:r>
              <a:rPr lang="en-US" altLang="zh-CN" sz="1200">
                <a:sym typeface="+mn-ea"/>
              </a:rPr>
              <a:t> </a:t>
            </a:r>
            <a:r>
              <a:rPr lang="zh-CN" altLang="en-US" sz="1200">
                <a:sym typeface="+mn-ea"/>
              </a:rPr>
              <a:t>host system</a:t>
            </a:r>
            <a:endParaRPr lang="zh-CN" alt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AST2500 UART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920115"/>
            <a:ext cx="4588510" cy="219202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660900" y="930275"/>
            <a:ext cx="4495800" cy="2192020"/>
            <a:chOff x="6500" y="1294"/>
            <a:chExt cx="7085" cy="3722"/>
          </a:xfrm>
        </p:grpSpPr>
        <p:grpSp>
          <p:nvGrpSpPr>
            <p:cNvPr id="8" name="组合 7"/>
            <p:cNvGrpSpPr/>
            <p:nvPr/>
          </p:nvGrpSpPr>
          <p:grpSpPr>
            <a:xfrm>
              <a:off x="6500" y="1762"/>
              <a:ext cx="7084" cy="3254"/>
              <a:chOff x="6511" y="2218"/>
              <a:chExt cx="7610" cy="339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rcRect l="1151" b="-86050"/>
              <a:stretch>
                <a:fillRect/>
              </a:stretch>
            </p:blipFill>
            <p:spPr>
              <a:xfrm>
                <a:off x="6553" y="2218"/>
                <a:ext cx="7568" cy="3149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1" y="3732"/>
                <a:ext cx="7571" cy="1876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9" y="1294"/>
              <a:ext cx="7046" cy="468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3133090"/>
            <a:ext cx="4613275" cy="2011680"/>
          </a:xfrm>
          <a:prstGeom prst="rect">
            <a:avLst/>
          </a:prstGeom>
        </p:spPr>
      </p:pic>
      <p:pic>
        <p:nvPicPr>
          <p:cNvPr id="4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00" y="3133725"/>
            <a:ext cx="4459605" cy="20110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5770" y="574675"/>
            <a:ext cx="24282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E</a:t>
            </a:r>
            <a:r>
              <a:rPr lang="en-US" altLang="zh-CN"/>
              <a:t>nable BMC UART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AST2500 UART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413510"/>
            <a:ext cx="4472305" cy="37325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230" y="1415415"/>
            <a:ext cx="4592955" cy="37306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0" y="667385"/>
            <a:ext cx="8788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200"/>
              <a:t>ROUTE IO3-&gt;IO1  DB9只有输出，无法输入</a:t>
            </a:r>
            <a:endParaRPr lang="en-US" altLang="zh-CN" sz="12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200"/>
              <a:t>ROUTE IO1 &lt;-&gt;IO3  DB9</a:t>
            </a:r>
            <a:r>
              <a:rPr lang="zh-CN" altLang="en-US" sz="1200"/>
              <a:t>和</a:t>
            </a:r>
            <a:r>
              <a:rPr lang="en-US" altLang="zh-CN" sz="1200"/>
              <a:t>SOL输入和输出均正常</a:t>
            </a:r>
            <a:endParaRPr lang="en-US" altLang="zh-CN" sz="120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SIO</a:t>
            </a:r>
            <a:r>
              <a:rPr lang="zh-CN" altLang="en-US" dirty="0"/>
              <a:t>访问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3095"/>
            <a:ext cx="5826125" cy="4361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95" y="1802130"/>
            <a:ext cx="4364355" cy="2836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2185670"/>
            <a:ext cx="4654550" cy="20694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内容占位符 74"/>
          <p:cNvSpPr>
            <a:spLocks noGrp="1"/>
          </p:cNvSpPr>
          <p:nvPr>
            <p:ph sz="half" idx="12"/>
          </p:nvPr>
        </p:nvSpPr>
        <p:spPr>
          <a:xfrm>
            <a:off x="1988879" y="2145565"/>
            <a:ext cx="5418160" cy="405125"/>
          </a:xfrm>
        </p:spPr>
        <p:txBody>
          <a:bodyPr/>
          <a:lstStyle/>
          <a:p>
            <a:r>
              <a:rPr lang="zh-CN" dirty="0"/>
              <a:t>主板串口介绍</a:t>
            </a:r>
            <a:endParaRPr lang="zh-CN" dirty="0"/>
          </a:p>
        </p:txBody>
      </p:sp>
      <p:sp>
        <p:nvSpPr>
          <p:cNvPr id="76" name="内容占位符 75"/>
          <p:cNvSpPr>
            <a:spLocks noGrp="1"/>
          </p:cNvSpPr>
          <p:nvPr>
            <p:ph sz="half" idx="13"/>
          </p:nvPr>
        </p:nvSpPr>
        <p:spPr>
          <a:xfrm>
            <a:off x="1988879" y="2690057"/>
            <a:ext cx="5418160" cy="405125"/>
          </a:xfrm>
        </p:spPr>
        <p:txBody>
          <a:bodyPr/>
          <a:lstStyle/>
          <a:p>
            <a:r>
              <a:rPr lang="en-US" dirty="0">
                <a:sym typeface="+mn-ea"/>
              </a:rPr>
              <a:t>SOL</a:t>
            </a:r>
            <a:r>
              <a:rPr lang="zh-CN" altLang="en-US" dirty="0">
                <a:sym typeface="+mn-ea"/>
              </a:rPr>
              <a:t>的重定向</a:t>
            </a:r>
            <a:endParaRPr lang="zh-CN" dirty="0"/>
          </a:p>
        </p:txBody>
      </p:sp>
      <p:sp>
        <p:nvSpPr>
          <p:cNvPr id="77" name="内容占位符 76"/>
          <p:cNvSpPr>
            <a:spLocks noGrp="1"/>
          </p:cNvSpPr>
          <p:nvPr>
            <p:ph sz="half" idx="14"/>
          </p:nvPr>
        </p:nvSpPr>
        <p:spPr>
          <a:xfrm>
            <a:off x="1988879" y="3230036"/>
            <a:ext cx="5418160" cy="405125"/>
          </a:xfrm>
        </p:spPr>
        <p:txBody>
          <a:bodyPr/>
          <a:lstStyle/>
          <a:p>
            <a:r>
              <a:rPr lang="zh-CN" dirty="0">
                <a:sym typeface="+mn-ea"/>
              </a:rPr>
              <a:t>控制台重定向</a:t>
            </a:r>
            <a:endParaRPr lang="zh-CN" altLang="en-US" dirty="0"/>
          </a:p>
        </p:txBody>
      </p:sp>
      <p:sp>
        <p:nvSpPr>
          <p:cNvPr id="78" name="内容占位符 77"/>
          <p:cNvSpPr>
            <a:spLocks noGrp="1"/>
          </p:cNvSpPr>
          <p:nvPr>
            <p:ph sz="half" idx="15"/>
          </p:nvPr>
        </p:nvSpPr>
        <p:spPr>
          <a:xfrm>
            <a:off x="1988879" y="3795121"/>
            <a:ext cx="5418160" cy="405125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79" name="内容占位符 78"/>
          <p:cNvSpPr>
            <a:spLocks noGrp="1"/>
          </p:cNvSpPr>
          <p:nvPr>
            <p:ph sz="half" idx="16"/>
          </p:nvPr>
        </p:nvSpPr>
        <p:spPr>
          <a:xfrm>
            <a:off x="1988879" y="4270004"/>
            <a:ext cx="5418160" cy="405125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5400000">
            <a:off x="1691325" y="2264785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1691325" y="2809052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1691325" y="3348806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1691325" y="3913665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74"/>
          <p:cNvSpPr txBox="1"/>
          <p:nvPr/>
        </p:nvSpPr>
        <p:spPr>
          <a:xfrm>
            <a:off x="1988879" y="160137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串口基本知识</a:t>
            </a:r>
            <a:endParaRPr lang="zh-CN" altLang="en-US" dirty="0"/>
          </a:p>
        </p:txBody>
      </p:sp>
      <p:sp>
        <p:nvSpPr>
          <p:cNvPr id="15" name="等腰三角形 14"/>
          <p:cNvSpPr/>
          <p:nvPr/>
        </p:nvSpPr>
        <p:spPr>
          <a:xfrm rot="5400000">
            <a:off x="1691325" y="1712335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SIO</a:t>
            </a:r>
            <a:r>
              <a:rPr lang="zh-CN" altLang="en-US" dirty="0"/>
              <a:t>访问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88975"/>
            <a:ext cx="4442460" cy="2879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41825" y="742315"/>
            <a:ext cx="4617085" cy="4403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69335"/>
            <a:ext cx="4441825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 </a:t>
            </a:r>
            <a:r>
              <a:rPr lang="zh-CN" altLang="en-US" dirty="0"/>
              <a:t>重定向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12700" y="912495"/>
            <a:ext cx="8935720" cy="3752215"/>
          </a:xfrm>
        </p:spPr>
        <p:txBody>
          <a:bodyPr/>
          <a:lstStyle/>
          <a:p>
            <a:r>
              <a:rPr lang="en-US" altLang="zh-CN" dirty="0"/>
              <a:t>Serial Over LAN是指通过基于IP的IPMI会话来重新定向系统中串口I/O的一种机制。为了帮助用户通过串口来访问这些计算机上的应用，串口的I/O需要对网络进行重新指向。比如，某个用户希望通过串口来访问某个运行Linux操作系统的服务器，就可以通过网络实现远程登录。从服务器这边来看，这一登录是被视作通过串口进行的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SOL </a:t>
            </a:r>
            <a:endParaRPr lang="en-US" altLang="zh-CN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1854835"/>
            <a:ext cx="4270375" cy="3107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20" y="1854835"/>
            <a:ext cx="4311015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l">
              <a:buClrTx/>
              <a:buSzTx/>
            </a:pPr>
            <a:r>
              <a:rPr lang="en-US" altLang="zh-CN" sz="1200" dirty="0"/>
              <a:t> 1 串行端口终端(/dev/ttySn)</a:t>
            </a:r>
            <a:endParaRPr lang="en-US" altLang="zh-CN" sz="1200" dirty="0"/>
          </a:p>
          <a:p>
            <a:pPr algn="l">
              <a:buClrTx/>
              <a:buSzTx/>
            </a:pPr>
            <a:r>
              <a:rPr lang="en-US" altLang="zh-CN" sz="1200" dirty="0"/>
              <a:t>串行端口终端(Serial Port Terminal)是使用计算机串行端口连接的终端设备。计算机把每个串行端口都看作是一个字符设备。有段时间这些串行端口设备通常被称为终端设备，因为那时它的最大用途就是用来连接终端。这些串行端口所对应的设备名称是/dev/tts/0(或/dev/ttyS0), /dev/tts/1(或/dev/ttyS1)等，设备号分别是(4,0), (4,1)等，分别对应于DOS系统下的COM1、COM2等。若要向一个端口发送数据，可以在命令行上把标准输出重定向到这些特殊文件名上即可。例如，在命令行提示符下键入：echo test &gt; /dev/ttyS1会把单词”test”发送到连接在ttyS1(COM2)端口的设备上。可接串口来实验。</a:t>
            </a:r>
            <a:endParaRPr lang="en-US" altLang="zh-CN" sz="1200" dirty="0"/>
          </a:p>
          <a:p>
            <a:pPr algn="l">
              <a:buClrTx/>
              <a:buSzTx/>
            </a:pPr>
            <a:r>
              <a:rPr lang="en-US" altLang="zh-CN" sz="1200" dirty="0"/>
              <a:t> 2. </a:t>
            </a:r>
            <a:r>
              <a:rPr lang="zh-CN" altLang="en-US" sz="1200" dirty="0"/>
              <a:t>伪</a:t>
            </a:r>
            <a:r>
              <a:rPr lang="en-US" altLang="zh-CN" sz="1200" dirty="0"/>
              <a:t>终端(/dev/pt</a:t>
            </a:r>
            <a:r>
              <a:rPr lang="en-US" altLang="zh-CN" sz="1200" dirty="0"/>
              <a:t>s/n)</a:t>
            </a:r>
            <a:endParaRPr lang="en-US" altLang="zh-CN" sz="1200" dirty="0"/>
          </a:p>
          <a:p>
            <a:pPr algn="l">
              <a:buClrTx/>
              <a:buSzTx/>
            </a:pPr>
            <a:r>
              <a:rPr lang="en-US" altLang="zh-CN" sz="1200" dirty="0"/>
              <a:t>伪终端(Pseudo Terminal)是成对的逻辑终端设备(即master和slave设备, 对master的操作会反映到slave上)，例如/dev/ptyp3和/dev/ttyp3(或者在设备文件系统中分别是/dev/pty/m3和 /dev/pty/s3)。它们与实际物理设备并不直接相关。如果一个程序把ptyp3(master设备)看作是一个串行端口设备，则它对该端口的读/写操作会反映在该逻辑终端设备对应的另一个ttyp3(slave设备)上面。而ttyp3则是另一个程序用于读写操作的逻辑设备。</a:t>
            </a:r>
            <a:endParaRPr lang="en-US" altLang="zh-CN" sz="1200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279380" y="695960"/>
            <a:ext cx="8585565" cy="3751906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 algn="l">
              <a:buClrTx/>
              <a:buSzTx/>
              <a:buNone/>
            </a:pPr>
            <a:endParaRPr lang="en-US" altLang="zh-CN" dirty="0"/>
          </a:p>
          <a:p>
            <a:pPr algn="l">
              <a:buClrTx/>
              <a:buSzTx/>
            </a:pPr>
            <a:r>
              <a:rPr lang="en-US" altLang="zh-CN" dirty="0"/>
              <a:t>3.控制终端(/dev/tty)</a:t>
            </a:r>
            <a:endParaRPr lang="en-US" altLang="zh-CN" dirty="0"/>
          </a:p>
          <a:p>
            <a:pPr algn="l">
              <a:buClrTx/>
              <a:buSzTx/>
            </a:pPr>
            <a:r>
              <a:rPr lang="en-US" altLang="zh-CN" dirty="0"/>
              <a:t>如果当前进程有控制终端(Controlling Terminal)的话，那么/dev/tty就是当前进程的控制终端的设备特殊文件。可以使用命令”ps –ax”来查看进程与哪个控制终端相连。对于你登录的shell，/dev/tty就是你使用的终端，设备号是(5,0)。使用命令”tty”可以查看它 具体对应哪个实际终端设备。/dev/tty有些类似于到实际所使用终端设备的一个联接。</a:t>
            </a:r>
            <a:endParaRPr lang="en-US" altLang="zh-CN" dirty="0"/>
          </a:p>
          <a:p>
            <a:pPr algn="l">
              <a:buClrTx/>
              <a:buSzTx/>
            </a:pPr>
            <a:endParaRPr lang="en-US" altLang="zh-CN" dirty="0"/>
          </a:p>
          <a:p>
            <a:pPr algn="l">
              <a:buClrTx/>
              <a:buSzTx/>
            </a:pPr>
            <a:r>
              <a:rPr lang="en-US" altLang="zh-CN" dirty="0"/>
              <a:t>4 虚拟终端((/dev/ttyn, /dev/console)</a:t>
            </a:r>
            <a:endParaRPr lang="en-US" altLang="zh-CN" dirty="0"/>
          </a:p>
          <a:p>
            <a:pPr algn="l">
              <a:buClrTx/>
              <a:buSzTx/>
            </a:pPr>
            <a:r>
              <a:rPr lang="en-US" altLang="zh-CN" dirty="0"/>
              <a:t>在Linux系统中，计算机显示器通常被称为控制台终端(Console)。dev/console 指向当前的虚拟终端，与/dev/tty0等效。它仿真了类型为Linux的一种终端(TERM=Linux)，并且有一些设备特殊文件与之相关联：tty0、tty1、tty2等。当你在控制台上登录时，使用的是tty1。使用Alt+[F1—F6]组合键时，我们 就可以切换到tty2、tty3等上面去。tty1–tty6等称为虚拟终端，而tty0则是当前所使用虚拟终端的一个别名，系统所产生的信息会发送到该终端上。因此不管当前正在使用哪个虚拟终端，系统信 息都会发送到控制台终端上。 你可以登录到不同的虚拟终端上去，因而可以让系统同时有几个不同的会话期存在。只有系统或超级用户root可以向/dev/tty0进行写操作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串口</a:t>
            </a:r>
            <a:r>
              <a:rPr lang="zh-CN" altLang="en-US" dirty="0"/>
              <a:t>重定向应用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172700" y="927735"/>
            <a:ext cx="8585565" cy="3751906"/>
          </a:xfrm>
        </p:spPr>
        <p:txBody>
          <a:bodyPr/>
          <a:lstStyle/>
          <a:p>
            <a:pPr marL="0" indent="0" algn="l">
              <a:buClrTx/>
              <a:buSzTx/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串口重定向应用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172700" y="927735"/>
            <a:ext cx="8585565" cy="3751906"/>
          </a:xfrm>
        </p:spPr>
        <p:txBody>
          <a:bodyPr/>
          <a:lstStyle/>
          <a:p>
            <a:pPr marL="0" indent="0" algn="l">
              <a:buClrTx/>
              <a:buSzTx/>
              <a:buNone/>
            </a:pPr>
            <a:r>
              <a:rPr lang="en-US" altLang="zh-CN" dirty="0"/>
              <a:t>1.Setup</a:t>
            </a:r>
            <a:r>
              <a:rPr lang="zh-CN" altLang="en-US" dirty="0"/>
              <a:t>选项显示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串口重定向应用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1352550"/>
            <a:ext cx="3881755" cy="2439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45" y="1370965"/>
            <a:ext cx="4220210" cy="24206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172700" y="927735"/>
            <a:ext cx="8585565" cy="3751906"/>
          </a:xfrm>
        </p:spPr>
        <p:txBody>
          <a:bodyPr/>
          <a:lstStyle/>
          <a:p>
            <a:pPr algn="l">
              <a:buClrTx/>
              <a:buSzTx/>
            </a:pPr>
            <a:r>
              <a:rPr lang="en-US" altLang="zh-CN" dirty="0"/>
              <a:t>1.Open terminal,input"cd /etc/default" and open grub file,</a:t>
            </a:r>
            <a:endParaRPr lang="en-US" altLang="zh-CN" dirty="0"/>
          </a:p>
          <a:p>
            <a:pPr algn="l">
              <a:buClrTx/>
              <a:buSzTx/>
            </a:pPr>
            <a:r>
              <a:rPr lang="en-US" altLang="zh-CN" dirty="0"/>
              <a:t>then 输入GRUB_CMDLINE_LINUX="console=ttyS0,115200n8 console=tty0"替代GRUB_CMDLINE_LINUX="crashkernel=auto rd.lvm.lv=rhel/root rd.lvm.lv=rhel/swap rhgb quiet"</a:t>
            </a:r>
            <a:endParaRPr lang="en-US" altLang="zh-CN" dirty="0"/>
          </a:p>
          <a:p>
            <a:pPr algn="l">
              <a:buClrTx/>
              <a:buSzTx/>
            </a:pPr>
            <a:r>
              <a:rPr lang="en-US" altLang="zh-CN" dirty="0"/>
              <a:t>2.执行 "grub2-mkconfig -o /boot/efi/EFI/redhat/grub.cfg" and reboot the SUT, then power off the SUT</a:t>
            </a:r>
            <a:endParaRPr lang="en-US" altLang="zh-CN" dirty="0"/>
          </a:p>
          <a:p>
            <a:pPr algn="l">
              <a:buClrTx/>
              <a:buSzTx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串口重定向应用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" y="2541270"/>
            <a:ext cx="3950970" cy="2528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05" y="2601595"/>
            <a:ext cx="4157980" cy="24682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串口重定向应用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873125" y="638810"/>
            <a:ext cx="3404235" cy="2313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80" y="661035"/>
            <a:ext cx="3439160" cy="2247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610" y="3005455"/>
            <a:ext cx="3462655" cy="20726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" y="2990215"/>
            <a:ext cx="3404235" cy="20631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串口基本知识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串口基本知识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661035" y="716280"/>
            <a:ext cx="51504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/>
              <a:t>什么是串口？COM、UART, TTL、RS-232、RS-485</a:t>
            </a:r>
            <a:endParaRPr lang="zh-CN" altLang="en-US" sz="1600" b="1"/>
          </a:p>
        </p:txBody>
      </p:sp>
      <p:sp>
        <p:nvSpPr>
          <p:cNvPr id="4" name="文本框 3"/>
          <p:cNvSpPr txBox="1"/>
          <p:nvPr/>
        </p:nvSpPr>
        <p:spPr>
          <a:xfrm>
            <a:off x="661035" y="1311275"/>
            <a:ext cx="7578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串口：</a:t>
            </a:r>
            <a:r>
              <a:rPr lang="zh-CN" altLang="en-US"/>
              <a:t>(cluster communication port ，串行通讯端口），是指的物理接口形式(硬件)。而TTL、RS-232、RS-485是指的电平标准(传输协议)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1035" y="1948815"/>
            <a:ext cx="798576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UART</a:t>
            </a:r>
            <a:r>
              <a:rPr lang="zh-CN" altLang="en-US"/>
              <a:t>：通用异步收发器（Universal Asynchronous Receiver/Transmitter），UART是串口收发的逻辑电路，这部分可以独立成芯片，也可以作为模块嵌入到其他芯片里，单片机、SOC、PC里都会有UART模块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670" y="2801620"/>
            <a:ext cx="798512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USB口</a:t>
            </a:r>
            <a:r>
              <a:rPr lang="zh-CN" altLang="en-US"/>
              <a:t>：通用串行总线，和串口完全是两个概念。虽然也是串行方式通信，但由于USB的通信时序和信号电平都和串口完全不同，因此和串口没有任何关系。USB是高速的通信接口，用于PC连接各种外设，U盘、键鼠、移动硬盘、当然也包括"USB转串口"的模块。（USB转串口模块，就是USB接口的UART模块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1670" y="3844925"/>
            <a:ext cx="783336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COM口：</a:t>
            </a:r>
            <a:r>
              <a:rPr lang="zh-CN" altLang="en-US"/>
              <a:t>特指台式计算机或一些电子设备上的D-SUB外形(一种连接器结构，VGA接口的连接器也是D-SUB)的串行通信口，应用了串口通信时序和RS232的逻辑电平，一般我们见到的是两种物理标准D</a:t>
            </a:r>
            <a:r>
              <a:rPr lang="en-US" altLang="zh-CN"/>
              <a:t>B9</a:t>
            </a:r>
            <a:r>
              <a:rPr lang="zh-CN" altLang="en-US"/>
              <a:t>和</a:t>
            </a:r>
            <a:r>
              <a:rPr lang="en-US" altLang="zh-CN"/>
              <a:t>CPU/BMC </a:t>
            </a:r>
            <a:r>
              <a:rPr lang="zh-CN" altLang="en-US">
                <a:sym typeface="+mn-ea"/>
              </a:rPr>
              <a:t>串口（</a:t>
            </a:r>
            <a:r>
              <a:rPr lang="en-US" altLang="zh-CN"/>
              <a:t>3Pin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串口基本知识</a:t>
            </a:r>
            <a:br>
              <a:rPr lang="zh-CN" altLang="en-US" dirty="0"/>
            </a:br>
            <a:endParaRPr 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85" y="1144270"/>
            <a:ext cx="8973185" cy="3888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7330" y="727075"/>
            <a:ext cx="16052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/>
              <a:t>不同传输协议对比</a:t>
            </a:r>
            <a:endParaRPr lang="zh-CN" altLang="en-US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串口基本知识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27330" y="727075"/>
            <a:ext cx="74358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/>
              <a:t>RS232</a:t>
            </a:r>
            <a:endParaRPr lang="zh-CN" altLang="en-US" b="1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130" y="1118870"/>
            <a:ext cx="3094355" cy="1595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410" y="2799715"/>
            <a:ext cx="3140075" cy="1828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43275" y="1040130"/>
            <a:ext cx="1678305" cy="2707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1 载波检测 ( DCD)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2 接受数据 (RXD)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3 发出数据 (TXD)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4 数据终端准备好 ( DTR)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5 信号地线 ( SG)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6 数据准备好 ( DSR)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7 请求发送 (RTS)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8 清除发送 (CTS)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9 振铃指不(RI)</a:t>
            </a:r>
            <a:endParaRPr lang="zh-CN" altLang="en-US" sz="10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1580" y="963295"/>
            <a:ext cx="3482340" cy="1456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53000" y="3747135"/>
            <a:ext cx="37801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RS-232能够可靠进行数据传输的最大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通信距离为15米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支持1200bps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115200bps等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点对点传输</a:t>
            </a: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RS232是全双工的。有RX和TX信号，分别用来接收数据和传输数据，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15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高电平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-3 ~-15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低电平</a:t>
            </a: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21580" y="2458085"/>
            <a:ext cx="3431540" cy="12052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串口基本知识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27330" y="727075"/>
            <a:ext cx="74358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/>
              <a:t>RS485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227330" y="1102995"/>
            <a:ext cx="58146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RS-</a:t>
            </a:r>
            <a:r>
              <a:rPr 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485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采用差分信号，减少信号衰减影响，半双工通信</a:t>
            </a:r>
            <a:endParaRPr 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支持一点对多点通信</a:t>
            </a: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逻辑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以两线间的电压差为+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2V</a:t>
            </a: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—6V表示；逻辑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以两线间的电压差为-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2V</a:t>
            </a: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—6V表示</a:t>
            </a: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接收端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+200mv  -200mv 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为高低电平分界点</a:t>
            </a: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采用屏蔽双绞线传输，有效抑制共模干扰</a:t>
            </a: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RS-485的数据最高传输速率为10Mbps 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传输距离可达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3000m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985" y="727075"/>
            <a:ext cx="3403600" cy="13646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0195" y="4378325"/>
            <a:ext cx="77673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buClrTx/>
              <a:buSzTx/>
              <a:buFont typeface="Wingdings" panose="05000000000000000000" charset="0"/>
              <a:buChar char="l"/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每台从机均分配有一个从机地址，主机与从机之间进行串行通信时，通常是主机先呼叫某从机地址，唤醒被叫从机后，主、从两机之间进行数据交换</a:t>
            </a: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0" y="2233930"/>
            <a:ext cx="3443605" cy="1808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2469515"/>
            <a:ext cx="4928870" cy="13373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串口基本知识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27330" y="727075"/>
            <a:ext cx="42227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/>
              <a:t>IIC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3080" y="619125"/>
            <a:ext cx="3400425" cy="1570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8455" y="1090930"/>
            <a:ext cx="525462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000"/>
              <a:t>IIC一共有只有两个总线： 一条是双向的串行数据线</a:t>
            </a:r>
            <a:r>
              <a:rPr lang="en-US" altLang="zh-CN" sz="1000"/>
              <a:t>SDA</a:t>
            </a:r>
            <a:r>
              <a:rPr lang="zh-CN" altLang="en-US" sz="1000"/>
              <a:t>，一条是串行时钟线</a:t>
            </a:r>
            <a:r>
              <a:rPr lang="en-US" altLang="zh-CN" sz="1000"/>
              <a:t>SCL</a:t>
            </a:r>
            <a:endParaRPr lang="en-US" altLang="zh-CN" sz="1000"/>
          </a:p>
          <a:p>
            <a:pPr marL="171450" indent="-171450">
              <a:buFont typeface="Wingdings" panose="05000000000000000000" charset="0"/>
              <a:buChar char="l"/>
            </a:pPr>
            <a:r>
              <a:rPr lang="en-US" altLang="zh-CN" sz="1000"/>
              <a:t>总线上数据的传输速率在标准模式下可达100kbit/s在快速模式下可达400kbit/s在高速模式下可达3.4Mbit/s</a:t>
            </a:r>
            <a:endParaRPr lang="en-US" altLang="zh-CN" sz="1000"/>
          </a:p>
          <a:p>
            <a:pPr marL="171450" indent="-171450">
              <a:buFont typeface="Wingdings" panose="05000000000000000000" charset="0"/>
              <a:buChar char="l"/>
            </a:pPr>
            <a:r>
              <a:rPr lang="en-US" altLang="zh-CN" sz="1000"/>
              <a:t>起始条件：当SCL为高电平的时候，SDA线上由高到低的跳变被定义为起始条 结束条件：当SCL为高电平的时候，SDA线上由低到高的跳变被定义为停止条件</a:t>
            </a:r>
            <a:endParaRPr lang="en-US" altLang="zh-CN" sz="1000"/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000"/>
              <a:t>主机发出起始信号从机地址</a:t>
            </a:r>
            <a:r>
              <a:rPr lang="en-US" altLang="zh-CN" sz="1000"/>
              <a:t>(</a:t>
            </a:r>
            <a:r>
              <a:rPr lang="en-US" altLang="zh-CN" sz="1000">
                <a:sym typeface="+mn-ea"/>
              </a:rPr>
              <a:t>Slave addres)</a:t>
            </a:r>
            <a:r>
              <a:rPr lang="zh-CN" altLang="en-US" sz="1000"/>
              <a:t>(7bit</a:t>
            </a:r>
            <a:r>
              <a:rPr lang="en-US" altLang="zh-CN" sz="1000"/>
              <a:t>)</a:t>
            </a:r>
            <a:r>
              <a:rPr lang="zh-CN" altLang="en-US" sz="1000"/>
              <a:t>+</a:t>
            </a:r>
            <a:r>
              <a:rPr lang="en-US" altLang="zh-CN" sz="1000"/>
              <a:t>R/W</a:t>
            </a:r>
            <a:r>
              <a:rPr lang="zh-CN" altLang="en-US" sz="1000"/>
              <a:t>一共8位 等待应答信号</a:t>
            </a:r>
            <a:r>
              <a:rPr lang="en-US" altLang="zh-CN" sz="1000"/>
              <a:t> </a:t>
            </a:r>
            <a:r>
              <a:rPr lang="zh-CN" altLang="en-US" sz="1000"/>
              <a:t>进行收发数据</a:t>
            </a:r>
            <a:r>
              <a:rPr lang="en-US" altLang="zh-CN" sz="1000"/>
              <a:t> </a:t>
            </a:r>
            <a:r>
              <a:rPr lang="zh-CN" altLang="en-US" sz="1000"/>
              <a:t>当应答返回非应答信号停止</a:t>
            </a:r>
            <a:endParaRPr lang="zh-CN" altLang="en-US" sz="1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2181225"/>
            <a:ext cx="3401060" cy="148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675380"/>
            <a:ext cx="3400425" cy="1416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5" y="2295525"/>
            <a:ext cx="4876800" cy="15538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5" y="3826510"/>
            <a:ext cx="4876165" cy="1310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5602" y="49536"/>
            <a:ext cx="7364898" cy="4861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串口基本知识</a:t>
            </a:r>
            <a:br>
              <a:rPr lang="zh-CN" altLang="en-US" dirty="0"/>
            </a:br>
            <a:endParaRPr 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27330" y="727075"/>
            <a:ext cx="46609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/>
              <a:t>SPI</a:t>
            </a:r>
            <a:endParaRPr lang="zh-CN" altLang="en-US" b="1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402580" y="535940"/>
            <a:ext cx="3687445" cy="1978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45" y="3145155"/>
            <a:ext cx="2170430" cy="1679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" y="3145155"/>
            <a:ext cx="6066790" cy="1873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580" y="2514600"/>
            <a:ext cx="3688080" cy="6305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7330" y="1033780"/>
            <a:ext cx="538480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buClrTx/>
              <a:buSzTx/>
              <a:buFont typeface="Wingdings" panose="05000000000000000000" charset="0"/>
              <a:buChar char="l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SPI是串行外设接口（Serial Peripheral Interface）的缩写，是一种高速的，全双工，同步的通信总线，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SPI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SCK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时钟信号，传输速率和时钟频率有关，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K时钟频率最高可以达到50MHz左右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CS是从芯片是否被主芯片选中的控制信号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（使能信号）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513,&quot;width&quot;:4873}"/>
</p:tagLst>
</file>

<file path=ppt/tags/tag2.xml><?xml version="1.0" encoding="utf-8"?>
<p:tagLst xmlns:p="http://schemas.openxmlformats.org/presentationml/2006/main">
  <p:tag name="KSO_WM_UNIT_PLACING_PICTURE_USER_VIEWPORT" val="{&quot;height&quot;:2880,&quot;width&quot;:4945}"/>
</p:tagLst>
</file>

<file path=ppt/tags/tag3.xml><?xml version="1.0" encoding="utf-8"?>
<p:tagLst xmlns:p="http://schemas.openxmlformats.org/presentationml/2006/main">
  <p:tag name="KSO_WM_UNIT_PLACING_PICTURE_USER_VIEWPORT" val="{&quot;height&quot;:5520,&quot;width&quot;:12132}"/>
</p:tagLst>
</file>

<file path=ppt/tags/tag4.xml><?xml version="1.0" encoding="utf-8"?>
<p:tagLst xmlns:p="http://schemas.openxmlformats.org/presentationml/2006/main">
  <p:tag name="KSO_WM_UNIT_PLACING_PICTURE_USER_VIEWPORT" val="{&quot;height&quot;:6416,&quot;width&quot;:5568}"/>
</p:tagLst>
</file>

<file path=ppt/tags/tag5.xml><?xml version="1.0" encoding="utf-8"?>
<p:tagLst xmlns:p="http://schemas.openxmlformats.org/presentationml/2006/main">
  <p:tag name="KSO_WM_UNIT_PLACING_PICTURE_USER_VIEWPORT" val="{&quot;height&quot;:9960,&quot;width&quot;:8844}"/>
</p:tagLst>
</file>

<file path=ppt/tags/tag7.xml><?xml version="1.0" encoding="utf-8"?>
<p:tagLst xmlns:p="http://schemas.openxmlformats.org/presentationml/2006/main">
  <p:tag name="COMMONDATA" val="eyJoZGlkIjoiZjQ3ZWNiYjFkMWIyMTIxMDQyNjA3MjlkOWQzOGExZDMifQ==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rgbClr val="111111"/>
      </a:dk1>
      <a:lt1>
        <a:sysClr val="window" lastClr="FFFFFF"/>
      </a:lt1>
      <a:dk2>
        <a:srgbClr val="B01D23"/>
      </a:dk2>
      <a:lt2>
        <a:srgbClr val="F1ADB0"/>
      </a:lt2>
      <a:accent1>
        <a:srgbClr val="B01D23"/>
      </a:accent1>
      <a:accent2>
        <a:srgbClr val="00B0F0"/>
      </a:accent2>
      <a:accent3>
        <a:srgbClr val="FFC000"/>
      </a:accent3>
      <a:accent4>
        <a:srgbClr val="CC00FF"/>
      </a:accent4>
      <a:accent5>
        <a:srgbClr val="C00000"/>
      </a:accent5>
      <a:accent6>
        <a:srgbClr val="92D050"/>
      </a:accent6>
      <a:hlink>
        <a:srgbClr val="1068B2"/>
      </a:hlink>
      <a:folHlink>
        <a:srgbClr val="7F7F7F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gxMTQ4OTg4OTc3IiwKCSJHcm91cElkIiA6ICIyMjMzOTI3MDMiLAoJIkltYWdlIiA6ICJpVkJPUncwS0dnb0FBQUFOU1VoRVVnQUFBZTRBQUFGdkNBWUFBQUNNK3lnckFBQUFDWEJJV1hNQUFBc1RBQUFMRXdFQW1wd1lBQUFnQUVsRVFWUjRuTzNkZTNSVTlkM3Y4YytlaEpFSlNSU0ZRcENySWtjcUFXWkdESmNuOEJSQktWaXNJSnBvS2RqMUlPcHh1WFJKd1NQQisxbTB0T1doanpkVUhpczN1WWdpbHdNZUthSW1ZcmxrcHBvR3BDWUZRZlNBSnRnWUkwa204enQvUUtZTUlSQTFNM3QyOG42dGxaWEovdjFtNTd0M3duejQvV1puL3lRQUFBQUFBQUFBQUFBQUFBQUFBQUFBQUFBQUFBQUFBQUFBQUFBQUFBQUFBQUFBQUFBQUFBQUFBQUFBQUFBQUFBQUFBQUFBQUFBQUFBQUFBQUFBQUFBQUFBQUFBQUFBQUFBQUFBQUFBQUFBQUFBQUFBQUFBQUFBQUFBQUFBQUFBQUFBQUFBQUFBQUFBQUFBQUFBQUFBQUFBQUFBQUFBQUFBQUFBQUFBQUFBQUFBQUFBQUFBQUlBbXNld3VvQmtrKzN5K3ljYVkvNUEwd0xLc2RuWVhkRGJHR0ZsV1N6anQzMW1kTVNZZzZjVmdNUGpma21ydExnZ0FuTWpwQ1pMczgvbFdTN3JCN2tMUWRNYVlyY0ZnOEtjaXZBSGdPM04wY1B0OHZ0c2t2ZGlyVnkvTm5qMWJ2WHYzVmxwYW10MWxuWlhmNzVja0ZSWVcybHhKL05RZjgwc3Z2YVI1OCtacHo1NDlNc2I4cjJBdytCdWJTd01BeDNIWlhjQVBjWEo2WExObno1Ylg2MDM0MEc3dE1qTXpsWmVYSjBteUxDdlg1bklBd0pFY0hkeVNCa2hTNzk2OTdhNERUZFMxYTlmNmg1ZlpXUWNBT0ZXeTNRWDhFUFVYb2pIU2RvNTI3U0xYRG5yc3JBT0lKNi9YdTg2eXJQRjIxOUhTR1dQZURnYURQN0c3amxoeitvZ2JBQkllb1IwZmxtWDl1OTAxeElPalI5d0E0Q1N0NmFMVWVLdS9DTFkxWU1RTkFJQ0RFTndBQURnSXdRMEFnSU1RM0FBQU9BakJqVVlaWS9UQkJ4OW93WUlGZHBjQ0FEaUo0RzZGamh3NW9na1RKcHl6MzlpeFl6Vno1a3d0WDc0OERsVUJBSnFDUHdkclpZd3hxcXlzMUtGRGg4N1pkLzc4K1hLNzNjckp5WWxEWlFDQXBtREU3UkNscGFWUmY2ZFlXbHFxUVlNR1JiN2V1WE9uY25OemxaV1ZwZkhqeDJ2Mzd0MVJ6M3Y5OWRlVm5aMnRyVnUzNnFhYmJsSTRISmJmN3ovcjN6NzI3ZHMzZGdjRUFQaGVHSEczRUpXVmxjckx5OU5sbDEybUYxNTRRZlBtemRQcTFhc2o3U1VsSmRxeVpZdU1NVnE5ZXJWeWNuSzBhOWV1dU5ab2pGRTRISTQ4N3QrL2Y3dXFxcXFrMU5SVTEvSGp4NU04SG8rcnBxWW15ZTEydTJwcmE1UGF0R25qQ29WQ2tjOUpTVWxKZFhWMXJxU2twS1J3T094eXVWeEo0WERZbFpTVTVLcXVyajVRWEZ6OC8rSjZRQUJnQTRLN2hSZzVjcVNxcTZ1MWYvOSt0V3ZYVGdjUEhveHF6ODNOVmR1MmJXMnE3b1Fycjd3eTh0aXlMQ1VuSjFlbXA2ZExrbEpTVWlSSjU1MTNuaVRKN1haTGt0cTBhU05KU2s1T2p2cWNsSlFVOWZtODg4NnI2OTI3ZDd1U2twTHFXQjhIQU5pSjRHNGhGaTFhcEZkZWVVWDkrdlZUdTNidFZGZFhGOVdla1pGaFUyWC9ZbG1XWEM2WFFxR1FMTXVTTWVZYnk3THFqREhoUmo3WFdaWVZQdjJ6cExDa09rbjEyNjZTbEhUOCtISGUrZ0hRNGhIY0RsRS8wcXlwcVpIYjdWWmxaV1drcmF5c1RBc1hMdFRHalJ2VnVYTm5CWU5CYmQ2OE9lcjVMcGY5bVZiL3ZudjkrK3JCWURDMU9mYnI4L20rbGRRMk9UblpOTWYrQUNDUjJmOXFqaWJKeU1pUXgrUFI5dTNiSlVtYk5tMkt0SVZDSVJsamRPalFJVlZVVkdqSmtpVm4zVmRxYXFyQzRiQ0tpb3BVVVZFUjA3b0JBTTJMRWJkRHVOMXV6Wmd4UTA4ODhZUVdMVnFrN096c1NGdW5UcDAwZGVwVTNYdnZ2YnJ3d2dzMWVmSmtGUlFVTkxxdlRwMDZLU2NuUjdmZmZydFNVMU8xWmN1V00vWTc5WXJ6K3Nlc2JnUUE5ckxzTHVDSDhQbDhSbkpXbUxUR0FEejltT3UvRGdRQ3pmTDdWejlWWGw1ZTdqbHc0TUR4NXRnbjBKeWMrRnJsTk0zOXVwTEltQ29IQU1CQkNHNEFBQnlFOTdnQm9JVXJLaXJTMUtsVEpaMzRzOHkwdERUMTdkdFhOOTU0bzBhT0hIbkdmaTZYU3ovKzhZLzE2S09QcW1mUG5wRStaV1ZsbWp0M3J2N3lsNy9JN1hicnhodHYxSjEzM2luTGF2RXoxQW1ERVRjQXRCTDUrZm5hdFd1WFhudnROZjM4NXovWGswOCtxVWNlZVNSeVI4TlQrMjNidGsyZE8zZlduRGx6b3RydXUrOCtKU1VsYWRPbVRWcThlTEgrL09jLzY5VlhYNDNuWWJSNkJEY0F0Q0tXWmFsOSsvYTY1cHBydEhqeFloVVdGa2JkSHJsZWFtcXFKazZjcUwxNzkwYUMvZURCZ3lvdUx0Wjk5OTJuOVBSMGRldldUZE9uVDlmcnI3OGU3OE5vMVFodUFHaWwwdFBUZGV1dHR6WTZZcTZzckZUSGpoMGpOM0Nxcmo1eFIrRlRwOFhidDIrdjB0TFMyQmVMQ0lJYkFGcXh5eTY3VEFjT0hHZ3dYVjVlWHE2bFM1ZHF5cFFwa1cyWFhIS0pNakl5OU13enoranJyNy9XRjE5OG9ULzk2VStxcWFscGNKdGx4QTdCRFFDdFdDZ1VVbEpTVXRSdGtiT3pzelY2OUdoOTlkVlhTazlQajRSNlVsS1NGaXhZb0lNSEQyclVxRkdhUG4yNi9INi8zRzUzWk1FZnhCNVhsUU5BSzFaVVZLVExMNzg4YWx0K2ZyNDhIbzgrLy94ekxWaXdRRnUzYnRVZi92QUhTVkx2M3IzMXB6LzlLZEozN2RxMTZ0R2pSMXhyYnUwWWNRTkFLL1hGRjE5bzFhcFZ5czNOYmRCbVdaYTZkT21pbTIrK1dlKzg4MDZEcWZSNlc3WnMwZkRodzJOZEtrN0JpTnNtRXlaTXNMc0VBSzJRTVViSGpoM1RYLzd5RnozOTlOTWFOMjZjcnIzMjJqUDIrK3l6ejdSczJUSU5HREFnTXBYK3dRY2Y2SkpMTHBFeFJrdVhMdFUvL3ZFUHpaMDdOOTZIMGFvUjNISDJveC85U0VlUEh0VW5uM3hpZHlseDFiNTllN3RMQUZxOTdPeHNXWmFsOVBSMDlldlhUN05uejliUW9VUFAyRTg2Y2RYNXNHSERvdjZXKzUxMzN0SGRkOTh0NmNUOXdWOTQ0UVdkZi83NThUa0FTQ0s0NDI3RmloVTZjdVNJM1dYRVhZY09IZXd1QVdpMU1qTXptN1RBU1ZQNjNYUFBQYnJubm51YXF6UjhEd1IzbkYxd3dRVzY0SUlMN0M0REFPQlFYSndHQUlDREVOd0FBRGdJd1EwQWdJTVEzQUFBT0FqQkRRQ0FneERjQUFBNENNRU5BSUNERU53QUFEZ0l3UTBBZ0lNUTNBQUFPQWpCRFFDQWd4RGNBQUE0Q01FTkFJQ0RFTnh4Vmx0YnE2VkxseW8zTjFkRGh3N1Y0TUdEZGNNTk4raWpqejVTVVZHUi9INi8vSDYvcnJ6eVNvMGFOVXFQUGZhWXZ2NzZhMG1LdEZkVlZVWHRzMzU3VFUyTkhZY0VBSWdqbHZXTW8rUEhqK3V1dSs2U01VWXpac3hRWm1hbVFxR1Fpb3FLNVBGNFZGdGJLMG5Lejg5WDI3WnQ5Y2tubitqUlJ4L1Z3dzgvclBuejU5dGNQUUFnRVREaWpxT25ubnBLMWRYVmV1NjU1K1QzKytWMnU1V1NrcUtzckN6MTZORWpxcS9MNVZLdlhyMDBmZnAwRlJRVUtCd08yMVExQUNDUk1PS09rMUFvcEhYcjF1bnh4eCtYMisxdTh2T3FxNnZsOFhqa2N2Ri9MTURwY25OejdTNEJMUURCSFNjSER4NVVWVldWTWpNem05US9IQTdybzQ4KzBqUFBQS09iYjc0NXh0VUJpQ1ZqektlV1pYWDkrOS8vYm5jcExab3g1cWpkTmNRRHdSMG45ZTlmSnllZis1Um5aMmZMNVhLcFc3ZHVtalJwa25KeWNtSmRIb0FZcXF1cjgwdTZ4TzQ2dmd1WHkzVjVYVjFkTzh1eUN1MnVwYWtzeXpwa2R3M3hRSERIU1VaR2hpekxVa2xKaWZ4Ky8xbjc1dWZuS3lVbHBjSDIraW4yNnVycXFQYWFtaG9sSlNWOXB5bDRBUEh6NFljZkhwWGtxTkdnMSt2OWFYSnljcGRnTVBpMDNiVWdHc0VkSitucDZjckt5dExpeFl2UEdkeU42ZGF0bTF3dWw0cUtpalI4K1BESTlqMTc5dWpTU3k5dHJsSnhHcC9QdDFYU1NMdnJTR1RHbUozQllEREw3anJRckNaTE9rK1NKY25ZWEF0T3dSVlBjVFJyMWl3VkZ4ZHI1c3laS2lrcFVWMWRuU29xS3JSdDJ6YVZscGFlOC9rcEtTbTY1cHByOUx2Zi9VNDdkdXpRa1NOSDlOWmJiK25GRjEvVXBFbVQ0bkFFclJhaGZRNldaVjFsZHcxb1BqNmZyNzlsV2Iwc3krb3ljT0RBb1hiWGcyaU11T09vZS9mdVdyNTh1WjUvL25uZGZmZmRLaXNyazhmalVaOCtmVFJuenB3bTdTTXZMMC8vK1ovL3FkbXpaK3Zycjc5V2x5NWROSDM2ZEUyWU1DSEcxYU93MERGdjljWFY5NTFCUWtMN1dmMERsOHQxaTZUM2JLd0ZweUc0NDZ4ejU4NTY2S0dIR20wL1Z6aDRQQjQ5K09DRGV2REJCNXU3TkFDb2QydjlBMlBNV0RzTFFVTk1sUU1BSW53K1gxOUpmZXUvdGl5cnA5ZnJ2ZExHa25BYWdoc0FFQkVPaDhlZHZzMnlyRnZQMUJmMklMaUJCTUVDTkVnRVp3cHBwc3NUQys5eEF3bUFCV2lRQ1B4Ky82WEdtSUduYjdjc3E0L2Y3ODhzTEN3c3NxTXVSR1BFRFNRQUZxQkJJampUTlBrcGJVeVhKd2lDRzdCWi9RSTAwNlpOWXdFYTJNcXlyRnZPMG54ZDNBckJXZkV2SHJEWjkxbUFacytlUFN4QWcyWjF4UlZYZEpmVTZOM3ZMTXU2WXNDQUFYM2lXQklhd1h2Y2dNMVlnQWFKNEx6enp2dnB1ZnE0WEs1YkpUMGNoM0p3RmdRM1lETVdvRUVpQ0FRQ3owbDZydjVybjg5blRtNjNiQ3NLWjhSVU9XQ3pVeGVnK2I1T1hZRG1WQ3hBQTdROEJEZVFBRmlBQmtCVE1WVU9KQUFXb0FIUVZBUTNrQ0JZZ0FaQVV6QlZEZ0NBZ3hEY0FBQTRDTUVOQUlDREVOd0FBRGdJd1EwQWdJTVEzRUFjZmRkMXMvUHo4K1gzKy9YeXl5K2ZzWC85eC9EaHd6VnIxaXlWbDVkSCtwemFmdm9IQU9jaXVJRUV0bUhEQm5YdDJsVWJObXc0WTN0K2ZyNEtDd3UxY3VWS2ZmbmxsOHJMeTR1MEZSWVdxckN3VUMrOTlKSWs2ZjMzMzQ5c0ErQmNCRGVRb0NvcUt2VHV1Ky9xZ1FjZVVFbEppZmJ0MjlkbzN5NWR1bWphdEduYXRXc1g2M01ETFJ6QkRTU296WnMzcTFldlhob3laSWdHRFJyVTZLaTczamZmZk1QNjNFQXJ3TDl3SUVGdDJMQkI0OGFOa3lTTkd6ZE9iN3p4aGtLaFVJTit4aGlWbEpUb21XZWVVVzV1YnJ6TEJCQm5CRGVRZ0VwTFM3VnYzejZOR1ROR2tqUnk1RWdkUDM1Y0JRVUZVZjJ5czdOMTVaVlhLamMzVjdtNXVicnp6anZ0S0JkQUhCSGNRQnlkdW03MnFVNWZOM3Y5K3ZVeXhtaml4SWthTVdLRXhvd1pvK3JxNmdiVDVmbjUrWHJqalRlVWxaV2wxMTU3cmNGVjZRQmFIb0liaUtPbXJKdGRWMWVuelpzMzYvNzc3OWVLRlNzaUg0OC8vcmdLQ2dwMDdOaXhxT2QyN05oUmMrZk9WWGw1dVo1OTl0bTRIUXNBZXhEY1FCdzFaZDNzN2R1MzY1Ly8vS2V1dSs0NmRlblNKZkl4ZXZSb3BhV2xhZlBtelEzMm01YVdwZ2NmZkZETGxpM1QzcjE3NDMxWUFPS0k0QWJpTEM4dlQwT0dETkhzMmJNMWZ2eDRQZm5razFIclptL1lzRUZaV1ZsS1MwdUxlbDVTVXBKR2pSclY2TlhsdzRjUDE3WFhYcXZISG50TWRYVjFNVDhPQVBhdzdDN2doL0Q1ZkVZNjl6ckZTQ3oxZCs0S0JBTE44dnZuOC9tK2xkUzJ2THpjYytEQWdlUE5zYy9UOXMvdjJWazA5ODhUaWFIKzk1NmZhK0poeEEwQWdJTVEzQUFBT0FqQkRRQ0FneVRiWFFEZ0ZLeXFCU0FSTU9JR3pzRVlzOVB1R2s1bmpMRzdoTlA5emU0Q2dOYUNFVGR3RHNGZ01NdnVHazdWdjMvL3djbkp5ZWNIQW9IL2EzY3RBT0tQRVRmZ01FbEpTZU1sNWRoZEJ3QjdNT0lHbk1XUzlFdGpqUHZrNDRTYk13Y1FXNHk0QVFjWk9IRGdsWlpsWFd4WlZrZXYxM3UxM2ZVQWlEK0NHM0NRazlQazlaZ3VCMW9oZ2h0d2tIQTQvSXY2eDVabGpiV3pGZ0QySUxnQmh4ZzRjT0JBeTdKNm5ySXBvMy8vL3RrMmxRUEFKZ1EzNEJ6WG43NGhPVG41VmpzS0FXQWZnaHR3Q0pmTDlZdlR0eGxqeHRsUkN3RDdPRDI0cXlTcHNyTFM3anJRUkZWVlZmVVBtMzM1elphc2YvLysvU1QxUG4yN1pWbGRmVDdmWUJ0S0FtQVRSd2UzTWFaWWt2YnYzMjkzS1dpaXp6Ly9YSkpralBtSHphVTRTbEpTMG5XTnRSbGpib2xuTFFEczVmUWJzTHdvYWRDOGVmT1VsNWVucmwyN3FsMjdkbmJYaERPb3FxclM1NTkvcnQvLy92ZjFtOWJZV1k4RE5aZ21yMmRaMWpoSjk4U3hsaGJINS9OdGxUVFM3am9Ta2MvbjR5WS9KeGxqZGliQ0xaQXR1d3Y0Z2RwNHZkN05sbVZ4SXdwbjJWRmRYVDI4dUxpNHBqbDI1dlA1dnBYVXRyeTgzSFBnd0lFV053WHY4L242U3RwenRqN0dtRUhCWUhCM25FcHFjUWduTkZVZ0VMQTlONTArNHE0TkJvTS85WHE5OTF1V2xTdnBNa2tldTR2Q0dSMC9PVDIrcHFhbTVuODNWMmkzQnNhWXNaWjE5dGNLeTdKdWtVUncvMENGaFlWMmx5Q0pKV1JQeGMra0lhY0h0M1Fpdkg4ajZUZDJGd0xFUWpBWS9JT2tQOVIvWFQ4NlRJVC8rU08yRWlXMDdKQklRWmxvSEgxeEdnQUFyUTNCRFFDQWd4RGNBQUE0Q01FTkFJQ0RFTndBQURnSXdRMEFnSU1RM0FDQTc4MFlvdzgrK0VBTEZpeXd1NVJXZytBR0FKelRrU05ITkdIQ2hBYmJ4NDRkcTVreloycjU4dVUyVk5VNnRZUWJzQUFBWXNnWW84cktTaDA2ZEtoQjIvejU4K1YydTVXVGsyTkRaYTBUSTI0QWFLRktTMHVqN2tCV1dscXFRWU1HUmI3ZXVYT25jbk56bFpXVnBmSGp4MnYzN3QxUnozdjk5ZGVWbloydHJWdTM2cWFiYmxJNEhKYmY3NC9hWjkrK2ZlTjNRSkJFY0FOQXExVlpXYW04dkR6bDUrZnIybXV2MWJ4NTg2TGFTMHBLdEdYTEZnMGJOa3lyVjYrV3krVlNZV0ZocTc0VmF5SmdxaHdBV3FtUkkwZXF1cnBhKy9mdlY3dDI3WFR3NE1Hbzl0emNYTFZ0MjlhbTZ0QVlnaHNBV3FsRml4YnBsVmRlVWI5Ky9kU3VYVHZWMWRWRnRXZGtaTmhVR2M2RzRBYUFGaW81K2NSTGZFMU5qZHh1dHlvckt5TnRaV1ZsV3Jod29UWnUzS2pPblRzckdBeHE4K2JOVWM5M3VYZzNOUkh4VXdHQUZpb2pJME1lajBmYnQyK1hKRzNhdENuU0ZncUZaSXpSb1VPSFZGRlJvU1ZMbHB4MVg2bXBxUXFId3lvcUtsSkZSVVZNNjhiWk1lSUdnQmJLN1hacnhvd1pldUtKSjdSbzBTSmxaMmRIMmpwMTZxU3BVNmZxM252djFZVVhYcWpKa3llcm9LQ2cwWDExNnRSSk9UazV1djMyMjVXYW1xb3RXN1pJaWw0M3UvNHhGNi9GbG1WM0FjQVA1ZlA1dnBYVXRyeTgzSFBnd0lIamR0Y1RhejZmejBoU0lCRGczMjh6cVQrbmlSSTRCR0RpbllQNmVoTGgzeDFUNVFBQU9BakJEUUNBZ3hEY0FBQTRDTUVOQUlDREVOd0FBRGdJd1EwQWdJTVEzQUFBT0FnM1lBR0FCSFg5OWRmYlhRSVNFTUVOQUFubTRvc3YxdUhEaC9YcHA1L2FYWXF0T25Ub1lIY0pDWW5nQm9BRXMyclZLbjM1NVpkMmwyRzdpeTY2eU80U0VoTEJEUUFKeHVQeHFGdTNibmFYZ1FURnhXa0FBRGdJd1EwQWdJTVEzQUFBT0FqQkRRQ0FneERjQUFBNENNRU5BSUNEdElRL0IwdjIrWHlUalRIL0lXbUFaVm50N0M0SVoxUmxqQ21XOUdJd0dQeHZTYlYyRndRQVR1VDBFWGV5eitkYkxlbEZ5N0tHRXRvSkxjV3lyRUdXWlQzcjlYbzNTMnBqZDBFQTRFU09Ibkg3Zkw3SmttN28xYXVYWnMrZXJkNjlleXN0TGMzdXNuQUdsWldWMnI5L3YrYk5tNmM5ZS9aYzdmVjY3dzhHZzcreHV5NEFjQnBIajdoUFRvOXI5dXpaOG5xOWhIWUNTMDFOVldabXB2THk4aVJKbG1YbDJsd1NBRGlTbzROYjBnQko2dDI3dDkxMW9JbTZkdTFhLy9BeU8rc0FBS2R5ZEhEWHY2Zk5TTnM1MnJXTFhJYmdzYk1PQUhBcVJ3YzNBQUN0RGNFTkFJQ0RFTndBQURnSXdRMEFnSU1RM0FBQU9JaWpiOEFDdEZLUDJGMEFBUHNRM01BNWVMM2VvR1ZaQSsydTQzUStuKzhSdTJzNHhVZUJRS0N2M1VVQXJRRlQ1Y0E1SkdKb0o2REw3UzRBYUMwWWNRTk5WRmhZYUhjSkNjbnY5OXRkQXRDcU1PSUdBTUJCQ0c0QUFCeUU0QVlBd0VFSWJnQUFISVRnQmdEQVFRaHVBQUFjaE9BR0FNQkJDRzRBQUJ5RTRBWUF3RUVJYnJRYUF3Y08vSGUvMzkvQjdqck81c2lSSTVvelo0NUdqUnFsUVlNR2FjU0lFVnE0Y0tFazZmNzc3OWM5OTl3VDFiK3Fxa3BaV1ZsNjRZVVhvcmF2WExsU28wYU5rakVtYnJVak1SVVZGY252OTh2djkydlFvRUdhTW1XS0RodzQwS0Q5dHR0dWEzUWZ0OXh5aS94K3YycHFhaUxiYW10cnRYVHBVdVhtNW1ybzBLRWFQSGl3YnJqaEJuMzAwVWV4UEJ5STRFWXI0bks1RmhwanZ2QjZ2VzhPSERqd2xyNTkrMmJZWGRPcFFxR1FwazJicGdzdnZGQ3JWcTNTKysrL3I1ZGVla21abVptU3BLRkRoeW9ZRENvVUNrV2VzMlBIRG9YRFllM1lzU05xWDd0MzcxWldWcFlzeTRyck1TQng1ZWZuYTl1MmJlcmN1YlBtekpuVG9QM2pqei9XM3IxN0cyd3ZMQ3pVb1VPSG9yWWRQMzVjMDZkUDExdHZ2YVVaTTJibzdiZmYxbHR2dmFVSEhuaEFIbzhuWnNlQUV3aHV0RHFXWlkxMnVWekxQUjdQWjE2djl6MnYxL3VyZ1FNSDlyUzdydExTVWgwK2ZGaFRwa3pSUlJkZHBPVGtaUFhxMVV2RGhnMlRKQTBiTmt4VlZWVXFLaXFLUEdmNzl1MGFPSENnaW9xSzlPMjMzMHFTakRFcUxDelVrQ0ZEYkRrT0pLN1UxRlJObkRoUmUvZnVWVGdjam1yeisvMWF1WEpsZytlc1dMRkNYcTgzYXR0VFR6Mmw2dXBxUGZmY2MvTDcvWEs3M1VwSlNWRldWcFo2OU9nUjAyTUF3WTFXenJLc29aWmwvYmZMNWRydjgvbDIrM3krLzltL2YvLy9ZVWN0R1JrWmF0dTJyZjdydi81TFZWVlZEZG83ZCs2c1N5NjVKR3AwL2Y3Nzcrc1h2L2lGM0c2M0FvR0FKT252Zi8rN0tpb3FOSGp3NExqVkR1ZW9yS3hVeDQ0ZDVYSkZ2L3hQbWpSSmI3NzVwbzRkT3hiWjl0bG5uK205OTk3VCtQSGpJOXRDb1pEV3JWdW5hZE9teWUxMng2MXUvQXVyZzZIRmFOKysvYXZ0MjdldmJhemRHSFB4T2FhTy9aTDh5Y25KOG5xOSt5M0xXbUtNMmRqc2hUWWlQVDFkdi8zdGIvWFFRdytwb0tCQXQ5eHlpM0p5Y3BTU2toTHBNM1RvVU8zY3VWTjMzSEdIOXUvZnI3S3lNbVZsWmVtcXE2N1NqaDA3Tkd6WU1PM2F0VXVYWG5xcE9uU0k3OXY1UHA4dmJJd3hsbVdGalRGaFNaSEhsbVdGSlJsSlVWL1hQMjZzLzJuUERkWFcxbDVmVkZUMGo3Z2VXQXRTWGw2dXBVdVhhc3FVS1EzYWZENmZldmJzcWJWcjErcFh2L3FWSkduVnFsVWFNV0tFT25YcUZPbDM4T0JCVlZWVlJkN0NRZndSM0dnSndwSmtXZGJZNXRxaFpWbTlKRTJRMU5ZWUU3ZjNpdi90My81TjY5YXQwL0xseTdWa3lSS3RXYk5HQ3hZc1VKOCtmU1NkQ080VksxYW9xcXBLMjdkdmw5ZnJWZHUyYlRWNDhHQ3RXYk5HMG9uM3QyMmFKcmVzRXlmS2RlcjVPdjNjbmFtdHNmNm5QN2RObXphL2xQUkk4NVhjZW1SblowdVN1bmZ2cnZUMGRJWEQ0UWFqN3R6Y1hDMWN1RkJUcGt4UlRVMk4xcTFicHovKzhZOVJmV3ByVC96Zk9EbVorTEFMVStWd3ZOcmEya3hqelBWTitEaDhqbDBaU1FGanpCOUNvWkEvRUFqMER3YUREOFQ3QXErMHREVGRjY2NkV3I5K3ZYcjI3S2tISDN3dzB1YjFldVYydTFWWVdLanQyN2RIQW5ySWtDRXFLU25SMGFOSEZRZ0ViQW51UUNCZ0JRS0JwRUFnMEthNnV2cThpb3FLdGtlUEhrMEpoVUtwMzN6elRYcEZSY1g1NFhDNGZYVjE5VVdWbFpVZGpURS9xcW1wNld4WlZoZGp6TVdoVUtpYlpWazlqREU5UTZIUUpUVTFOYjNENFhDZlVDaDBlVGdjWGgzM0EycGg4dlB6dFh2M2JqMzk5Tk42KysyMzlldGYvN3BCbnpGanhxaTJ0bGJidG0zVHhvMGIxYTFiTncwWU1DQ3FUMFpHaGl6TFVrbEpTYnhLeDJuNEx4TWM3K1RVNlRtblQzMCszN3pUdDUyY292MkxwUFhoY0hqWkJ4OThjSzV3ajV2MDlIVGRkdHR0dXZQT095T2pJN2ZiclVHREJxbWdvRUNCUUVEMzNYZWZKS2xyMTY2NitPS0x0V1RKRW9WQ0lmbDhQcnZLRGtzS0Z4Y1hSelo4K3VtblAzaW5QcCt2NGVYTytNNHN5MUtYTGwxMDg4MDNhL3IwNlEwdVVITzczWm93WVlMV3JsMnJzckl5L2ZLWHYyeXdqL1QwZEdWbFpXbng0c1h5Ky8zeEtoMm5ZTVNOMWloa2pIbkxHSE9QcE03QllIQllNQmo4cmQyaC9mSEhIK3VGRjE3UXdZTUhWVmRYcDdLeU1xMWR1MVpYWFhWVjFKVG1zR0hEOU9hYmIrcjg4ODlYNzk2OUk5dUhEQm1pOWV2WFIwYmx3T21NTVRwOCtMQ1dMVnVtQVFNR05KZ3FsMDVjcEJZSUJGUmVYcTdSbzBlZmNUK3paczFTY1hHeFpzNmNxWktTRXRYVjFhbWlva0xidG0xVGFXbHByQStqMVdQRWpkYmt6NUxtVjFSVXJDd3BLYW13dTVqVHBhZW5xN0N3VUMrLy9MSXFLeXQxMFVVWEtUczdXN05tellycU4zVG9VTTJkTzFjLys5blBvcllQR1RKRWE5YXM0Yy9BY0ViMTczR25wNmRyMkxCaFoveGJia25xMEtHRHJyNzZhblh2M2wxdDJyUTVZNS91M2J0citmTGxldjc1NTNYMzNYZXJyS3hNSG85SGZmcjBhWFMvYUQ2T3ZqdUR6K2N6MG9rYkJNQTU2cWZYQW9HQUkzNy8rRDA3dTNqOFBIMCszeU9TSHBiMGFDQVFlQ1FHKytkbmpMTktwTmN0cHNvQkFIQVFnaHNBQUFjaHVBRUFjQkNDR3dBQUJ5RzRBUUJ3RUlJYkFBQUhJYmdCQUhBUWdoc0FBQWNodUFFQWNCQ0NHd0FBQitGZTVVQVRzUklTZ0VUQWlCczRCMlBNSHJ0cmNBQ1doQUxpaEJFM2NBN0JZUEFLdTJzQWdIcU11QUVBY0JDQ0d3QUFCMkdxUE1acWEydTFjdVZLYmRxMFNaOTg4b25DNGJBeU1qSTBkKzVjMWRiV2F1clVxWklreTdKMHdRVVhhUGp3NGJydnZ2dVVscGFtb3FJaVRaMDZWZm41K1VwSlNZbnNzMzU3L2ZQUzB0TFV0MjlmM1hqampSbzVjcVFOUndrQWlCZUNPNGFPSHordXUrNjZTOFlZelpneFE1bVptUXFGUWlvcUtwTEg0MUZ0YmEwa0tUOC9YMjNidHRVbm4zeWlSeDk5VkE4Ly9MRG16NTkvenYzbjUrZkw0L0hvcTYrKzBxNWR1L1RrazAvcTNYZmYxVU1QUFNTWGk4a1VBR2lKZUhXUG9hZWVla3JWMWRWNjdybm41UGY3NVhhN2xaS1NvcXlzTFBYbzBTT3FyOHZsVXE5ZXZUUjkrblFWRkJRb0hBNDM2WHRZbHFYMjdkdnJtbXV1MGVMRmkxVllXS2pWcTFmSDRuQUFBQW1BNEk2UlVDaWtkZXZXYWRxMGFYSzczVTErWG5WMXRUd2V6L2NhTWFlbnArdldXMi9WcTYrKytwMmZDd0J3Qm9JN1JnNGVQS2lxcWlwbFptWTJxWDg0SE5hZVBYdjB6RFBQNk9hYmIvN2UzL2V5eXk3VGdRTUhtanhpQndBNEMrOXh4MGo5KzlmSnllYyt4ZG5aMlhLNVhPcldyWnNtVFpxa25KeWM3LzE5UTZHUWtwS1NlSThiQUZvb2dqdEdNakl5WkZtV1NrcEt6bm1yek5Pdkd2OGhpb3FLZFBubGx6Zkx2Z0FBaVlkaFdZeWtwNmNyS3l0TGl4Y3ZqdHYzL09LTEw3UnExU3JsNXViRzdYc0NBT0tMNEk2aFdiTm1xYmk0V0RObnpsUkpTWW5xNnVwVVVWR2hiZHUycWJTMDZiZDJQbmJzbU1yS3lsUldWcWJ5OHZLb05tT015c3ZMdFduVEprMmRPbFhqeG8zVHRkZGUyOXlIQWdCSUVFeVZ4MUQzN3QyMWZQbHlQZi84ODdyNzdydFZWbFltajhlalBuMzZhTTZjT1UzZXovang0eU9QUFI2UG5uMzJXVWtuM2h1M0xFdnA2ZW5xMTYrZlpzK2VyYUZEaHpiN2NRQUFFZ2ZCSFdPZE8zZldRdzg5MUdoN1lXRmhvMjJabVptTnRwL3RlUUNBbG91cGNnQUFISVRnQmdEQVFRaHVBQUFjaFBlNEFlQ2tPKzY0UTd0MjdiSzdETnRkY2NVVldySmtpU1RPU1NKaXhBMEFKeEZRSnhRWEYwY2VjMDRTRHlOdUFEaE5hLzZyamNidTlNZzVTUnlNdUFFQWNCQ0NHd0FBQnlHNEFRQndFSUliQUFBSEliZ0JBSEFRZ2hzQUFBY2h1QUcwT1AzNjlldDJ4UlZYZExlN2psaDYrdW1uTldyVUtGMTExVldhUEhteTl1N2RhM2RKdGpQRzZJTVBQdENDQlF2c0xpV21DRzRBTFU1eWNuSzIyKzArNFBWNmQzaTkzbnQ4UGw5dnUydjZ2bzRjT2FJSkV5WTAyUDdqSC85WXI3NzZxclp0MjZiKy9mdnJnUWNlc0tFNmV6UjJUc2FPSGF1Wk0yZHErZkxsTmxRVlA5eUFCVUNMWkZtV0pla3FTVmNaWXhiNGZMNmdNZk9CUnlNQUFBcWtTVVJCVkdaNVhWM2QvL253d3cvMzJWMWZVeGhqVkZsWnFVT0hEalZvKzhsUGZoSjVQSGJzV0sxZnZ6NmVwZG5tYk9kay92ejVjcnZkeXNuSnNhR3krR0hFRGFERk94bmlQc3V5L3BDY25QeVIxK3Y5bTgvbm0rbjFlbjhjaSs5WFdsb2FkYmV0MHRKU0RSbzBLUEwxenAwN2xadWJxNnlzTEkwZlAxNjdkKytPZXQ3cnI3K3U3T3hzYmQyNlZUZmRkSlBDNGJEOGZuK0RPM2daWTNUMDZGRXRYNzVjRXlkT2pNV2hOSnQ0bkpPK2Zmdkc3NEJzeElnYmdKTTg3UFY2YjJ4Q3YvUFAxbWhaMWhXU2ZtdFoxbSs5WHU4UjZVUUluc2ozMkt1c3JGUmVYcDR1dSt3eXZmRENDNW8zYjU1V3IxNGRhUzhwS2RHV0xWdGtqTkhxMWF1Vms1UFQ0SjdoUlVWRm1qcDFxaVJwNk5DaGV1U1JSK0pTZTZ3MHh6bHBMUWh1QUU3d1lmMkRrNkhiYkN6TDZuVHljM1B1OXF4R2poeXA2dXBxN2QrL1grM2F0ZFBCZ3dlajJuTnpjOVcyYmR1ejdpTXpNMU83ZHUzU29VT0g5UGpqaitzM3YvbU5IbnJvb1ZpV0hWUE5jVTVhQzRJYlFNSUxCQUt2ZWIzZUpnZTJNV2FjeStXYWQ0NXVueHRqM3BTMHdiS3NOVCtzd3U5bTBhSkZldVdWVjlTdlh6KzFhOWRPZFhWMVVlMFpHUmxOMm8vTDVWS1BIajEwMTExMzZkNTc3M1YwY0RmWE9Xa05DRzRBamhBTUJ2YzB0ZS9BZ1FNSG5tbTdNZVpUeTdJMmhjUGhGWC85NjEvZnJ0L3U4L21hb2NKL1NVNCs4ZEphVTFNanQ5dXR5c3JLU0Z0Wldaa1dMbHlvalJzM3FuUG56Z29HZzlxOGVYUFU4MTJ1NzNiNWtXVlpjcnZkUDd6d0dJcjNPV25KT0JNQVdqUmp6Q2ZHbUdlTk1VT0R3V0MzUUNBdy9kVFFqb1dNakF4NVBCNXQzNzVka3JScDA2WklXeWdVa2pGR2h3NGRVa1ZGaFpZc1dYTFdmYVdtcGlvY0RxdW9xRWdWRlJXU3BNT0hEMnZEaGczNjl0dHZkZlRvVVMxY3VGQ2pSNCtPM1FFMWcxaWZrOWFFRVRlQUZzY1k4NldrUDRiRDRlVi8vZXRmNDM0Rms5dnQxb3daTS9URUUwOW8wYUpGeXM3T2pyUjE2dFJKVTZkTzFiMzMzcXNMTDd4UWt5ZFBWa0ZCUWFQNzZ0U3BrM0p5Y25UNzdiY3JOVFZWVzdac1VkdTJiZlhLSzYvb2lTZWVVRXBLaXE2NTVocmRlKys5OFRpMDd5M1c1MFNLWGplNy9uRkxYRWM4ZmxkanhJRFA1ek5TeS96QnRHVDEvNkFDZ1lDamYvL1FjdFMvbHRScnphOHBwd2RlU3c3QXBqcjFQd1NKOExyRlZEa0FBQTVDY0FNQTRDQUVOd0FBRGtKd0F3RGdJQVEzQUFBT1FuQURBT0FnQkRjQUFBN0NEVmdBNERUWFgzKzkzU1VrSE01SjRpQzRBZUNraXkrK1dJY1BIOWFubjM1cWR5bTI2dENoUStReDUrU0VlQzc3ZWk0RU53Q2N0R3JWS24zNTVaZDJsMkc3aXk2NktQS1ljM0xDejMvK2M3dExpQ0M0QWVBa2o4ZWpidDI2MlYxR1F1R2NKQjZDR3dCT092V2UxRUNpNHFweUFLMmVNV2FuM1RYQUVmNW1kd0VTSTI0QVVEQVl6TEs3QnFDcEdIRURBT0FnQkRjQUFBNUNjQU1BNENBRU53QUFEa0p3QXdEZ0lBUTNBQUFPNHZUZ3JwS2t5c3BLdSt0QUUxVlZWZFUvUEc1bkhRRGdWSTRPYm1OTXNTVHQzNy9mN2xMUVJKOS8vcmtreVJqekQ1dExBUUJIY25Sd1MzcFJrdWJObTZkOSsvYnBtMisrc2JzZU5LS3Fxa3FscGFYNi9lOS9YNzlwalozMUFJQlRKY1lhWmQ5Zkc2L1h1OW15ckt2dExnVGZ5WTdxNnVyaHhjWEZOWFlYQWlDYXorZmJLbW1rM1hVa01tUE1UanZ2dHVmMEVYZHRNQmo4cVRIbWYwbjZVTkszZGhlRVJoMDN4dXd4eGp4R2FBTUpqZEErQjh1eXJyTDErOXY1elFFQWljWG44eGxKS2l3c3RMdVVoRlMvZ2x3Z0VMQXRQNTArNGdZQW9GVWh1QUVBY0JDQ0d3QUFCeUc0QVFBeFYxUlVKTC9mTDcvZnIwR0RCbW5LbENrNmNPQkFnL2JiYnJ1dDBYM2Njc3N0OHZ2OXFxbjUxN1d0dGJXMVdycDBxWEp6Y3pWMDZGQU5IanhZTjl4d2d6NzY2S05ZSG82dGt1MHVBQURRZXVUbjV5c2NEdXZ4eHgvWG5EbHp0SFRwMHFqMmp6LytXSHYzN2xYZnZuMmp0aGNXRnVyUW9VTlIyNDRmUDY2NzdycEx4aGpObURGRG1abVpDb1ZDS2lvcWtzZmppZm14MklVUk53QWdybEpUVXpWeDRrVHQzYnRYNFhBNHFzM3Y5MnZseXBVTm5yTml4UXA1dmQ2b2JVODk5WlNxcTZ2MTNIUFB5ZS8zeSsxMkt5VWxSVmxaV2VyUm8wZE1qOEZPQkRjQUlPNHFLeXZWc1dOSHVWelJNVFJwMGlTOStlYWJPbmJzV0dUYlo1OTlwdmZlZTAvang0K1BiQXVGUWxxM2JwMm1UWnNtdDlzZHQ3b1RBY0VOQUlpcjh2SnlMVjI2VkZPbVRHblE1dlA1MUxOblQ2MWR1emF5YmRXcVZSb3hZb1E2ZGVvVTJYYnc0RUZWVlZVcE16TXpMalVuRW9JYkFCQTMyZG5aR2oxNnRMNzY2aXVscDZjM21DcVhwTnpjWEsxWnMwWjFkWFg2OXR0dnRXN2RPdVhtNWtiMXFhMnRsU1FsSjdlK1M3VUliZ0JBM09UbjUydjM3dDE2K3VtbjlmYmJiK3ZYdi81MWd6NWp4b3hSYlcydHRtM2JwbzBiTjZwYnQyNGFNR0JBVkorTWpBeFpscVdTa3BKNGxaNHdDRzRBUUZ4WmxxVXVYYnJvNXB0djFqdnZ2Tk5nMU8xMnV6Vmh3Z1N0WGJ0V3I3NzZhb1BSdGlTbHA2Y3JLeXRMaXhjdmpsZlpDWVBnQmdERWxURkdodzhmMXJKbHl6Umd3SUFHRjZoSkp5NVNDd1FDS2k4djEralJvOCs0bjFtelpxbTR1Rmd6Wjg1VVNVbUo2dXJxVkZGUm9XM2J0cW0wdERUV2gyR2IxdmZtQUFEQU50bloyWkpPakppSERSdW1PWFBtbkxGZmh3NGRkUFhWVjZ0NzkrNXEwNmJOR2Z0MDc5NWR5NWN2MS9QUFA2Kzc3NzViWldWbDhuZzg2dE9uVDZQN2JRbFlIUXdBRU1IcVlHZkg2bUFBQU9BN0liZ0JBSEFRZ2hzQUFBY2h1QUVBY0JDQ0d3QUFCeUc0QVFBeFViL0dkbFZWMVJtM243cXV0blRpcm1wK3YxOHZ2L3p5R2Z2WGZ3d2ZQbHl6WnMxU2VYbDVwTStwN2FkL3REUUVOd0FnSVd6WXNFRmR1M2JWaGcwYnp0aWVuNSt2d3NKQ3JWeTVVbDkrK2FYeTh2SWliWVdGaFNvc0xOUkxMNzBrU1hyLy9mY2oyMW9hZ2hzQVlMdUtpZ3E5Kys2N2V1Q0JCMVJTVXFKOSsvWTEycmRMbHk2YU5tMmFkdTNhZGNaRlNsbzZnaHNBWUx2Tm16ZXJWNjllR2pKa2lBWU5HdFRvcUx2ZU45OThJNC9IYzhiYnBiWjByZStJQVFBSlo4T0dEUm8zYnB3a2FkeTRjWHJqalRjVUNvVWE5RFBHcUtTa1JNODg4OHdaRng5cERRaHVBSUN0U2t0THRXL2ZQbzBaTTBhU05ITGtTQjAvZmx3RkJRVlIvYkt6czNYbGxWY3FOemRYdWJtNXV2UE9PKzBvMTNZRU53QWdKdHh1dHlTcHVybzZhbnROVFkyU2twSWk3ZXZYcjVjeFJoTW5UdFNJRVNNMFpzd1lWVmRYTjVndXo4L1AxeHR2dktHc3JDeTk5dHByRGE1S2J5MEliZ0JBVEhUcjFrMHVsMHRGUlVWUjIvZnMyYU5MTDcxVWtsUlhWNmZObXpmci92dnYxNG9WS3lJZmp6Lyt1QW9LQ25UczJMR281M2JzMkZGejU4NVZlWG01bm4zMjJiZ2RTeUlodUFFQU1aR1NrcUpycnJsR3YvdmQ3N1JqeHc0ZE9YSkViNzMxbGw1ODhVVk5talJKa3JSOSszYjk4NS8vMUhYWFhhY3VYYnBFUGthUEhxMjB0RFJ0M3J5NXdYN1QwdEwwNElNUGF0bXlaZHE3ZDIrOEQ4dDJCRGNBSUdieTh2STBaTWdRelo0OVcrUEhqOWVUVHo2cDZkT25hOEtFQ1pKT1hKU1dsWldsdExTMHFPY2xKU1ZwMUtoUmpWNWRQbno0Y0YxNzdiVjY3TEhIVkZkWEYvUGpTQ1NzeHcwQWlHQTk3ck5qUFc0QUFQQ2RFTndBQURnSXdRMEFnSU1rMjEwQUFDRHh0TVJWdFZvS1J0d0FnQWhqekU2N2EzQ0F2OWxkQUFBQUFBQUFBQUFBQUFBQUFBQUFBQUFBQUFBQUFBQUFBQUFBQUFBQUFBQUFBQUFBQUFBQUFBQUFBQUFBQUFBQUFBQUFBQUFBQUFBQUFBQUFBQUFBQUFBQUFBQUFBQUFBQUFBQUFBQUFBQUFBQUFBQUFBQUFBQUFnWWZ4L1MvTzVxQlJvaC9ZQUFBQUFTVVZPUks1Q1lJST0iLAoJIlRoZW1lIiA6ICIiLAoJIlR5cGUiIDogImZsb3ciLAoJIlZlcnNpb24iIDogIiIKfQo="/>
    </extobj>
  </extobjs>
</s:customData>
</file>

<file path=customXml/itemProps6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3879</Words>
  <Application>WPS 演示</Application>
  <PresentationFormat>自定义</PresentationFormat>
  <Paragraphs>202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微软雅黑</vt:lpstr>
      <vt:lpstr>Arial Unicode MS</vt:lpstr>
      <vt:lpstr>等线</vt:lpstr>
      <vt:lpstr>Office 主题​​</vt:lpstr>
      <vt:lpstr> </vt:lpstr>
      <vt:lpstr>PowerPoint 演示文稿</vt:lpstr>
      <vt:lpstr>PowerPoint 演示文稿</vt:lpstr>
      <vt:lpstr> 串口基本知识 </vt:lpstr>
      <vt:lpstr> 串口基本知识 </vt:lpstr>
      <vt:lpstr> 串口基本知识 </vt:lpstr>
      <vt:lpstr> 串口基本知识 </vt:lpstr>
      <vt:lpstr> 串口基本知识 </vt:lpstr>
      <vt:lpstr> 串口基本知识 </vt:lpstr>
      <vt:lpstr>PowerPoint 演示文稿</vt:lpstr>
      <vt:lpstr>52DB16</vt:lpstr>
      <vt:lpstr>52DB16 CPU UART </vt:lpstr>
      <vt:lpstr>52DB16 CPU UART</vt:lpstr>
      <vt:lpstr>52DB16 BMC UART</vt:lpstr>
      <vt:lpstr>52DB16 串口</vt:lpstr>
      <vt:lpstr>AST2500 UART</vt:lpstr>
      <vt:lpstr>AST2500 UART</vt:lpstr>
      <vt:lpstr>AST2500 UART</vt:lpstr>
      <vt:lpstr>SIO访问</vt:lpstr>
      <vt:lpstr>SIO访问</vt:lpstr>
      <vt:lpstr>PowerPoint 演示文稿</vt:lpstr>
      <vt:lpstr>SOL </vt:lpstr>
      <vt:lpstr>PowerPoint 演示文稿</vt:lpstr>
      <vt:lpstr>PowerPoint 演示文稿</vt:lpstr>
      <vt:lpstr>PowerPoint 演示文稿</vt:lpstr>
      <vt:lpstr> 串口重定向应用 </vt:lpstr>
      <vt:lpstr> 串口重定向应用 </vt:lpstr>
      <vt:lpstr> 串口重定向应用 </vt:lpstr>
      <vt:lpstr>串口重定向应用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DLE</dc:creator>
  <cp:lastModifiedBy>For丨丶Tomorrow</cp:lastModifiedBy>
  <cp:revision>251</cp:revision>
  <dcterms:created xsi:type="dcterms:W3CDTF">2020-01-18T02:25:00Z</dcterms:created>
  <dcterms:modified xsi:type="dcterms:W3CDTF">2022-07-20T04:24:27Z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DA0F80041B2A43108F5FBE91727858C0</vt:lpwstr>
  </property>
  <property fmtid="{D5CDD505-2E9C-101B-9397-08002B2CF9AE}" pid="3" name="KSOProductBuildVer">
    <vt:lpwstr>2052-11.1.0.11830</vt:lpwstr>
  </property>
</Properties>
</file>